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9"/>
  </p:notesMasterIdLst>
  <p:sldIdLst>
    <p:sldId id="370" r:id="rId2"/>
    <p:sldId id="581" r:id="rId3"/>
    <p:sldId id="501" r:id="rId4"/>
    <p:sldId id="503" r:id="rId5"/>
    <p:sldId id="583" r:id="rId6"/>
    <p:sldId id="653" r:id="rId7"/>
    <p:sldId id="659" r:id="rId8"/>
    <p:sldId id="660" r:id="rId9"/>
    <p:sldId id="661" r:id="rId10"/>
    <p:sldId id="662" r:id="rId11"/>
    <p:sldId id="654" r:id="rId12"/>
    <p:sldId id="655" r:id="rId13"/>
    <p:sldId id="656" r:id="rId14"/>
    <p:sldId id="617" r:id="rId15"/>
    <p:sldId id="373" r:id="rId16"/>
    <p:sldId id="491" r:id="rId17"/>
    <p:sldId id="375" r:id="rId18"/>
    <p:sldId id="619" r:id="rId19"/>
    <p:sldId id="645" r:id="rId20"/>
    <p:sldId id="647" r:id="rId21"/>
    <p:sldId id="646" r:id="rId22"/>
    <p:sldId id="552" r:id="rId23"/>
    <p:sldId id="377" r:id="rId24"/>
    <p:sldId id="508" r:id="rId25"/>
    <p:sldId id="637" r:id="rId26"/>
    <p:sldId id="551" r:id="rId27"/>
    <p:sldId id="510" r:id="rId28"/>
    <p:sldId id="511" r:id="rId29"/>
    <p:sldId id="397" r:id="rId30"/>
    <p:sldId id="398" r:id="rId31"/>
    <p:sldId id="399" r:id="rId32"/>
    <p:sldId id="400" r:id="rId33"/>
    <p:sldId id="586" r:id="rId34"/>
    <p:sldId id="547" r:id="rId35"/>
    <p:sldId id="596" r:id="rId36"/>
    <p:sldId id="597" r:id="rId37"/>
    <p:sldId id="598" r:id="rId38"/>
    <p:sldId id="599" r:id="rId39"/>
    <p:sldId id="600" r:id="rId40"/>
    <p:sldId id="601" r:id="rId41"/>
    <p:sldId id="624" r:id="rId42"/>
    <p:sldId id="521" r:id="rId43"/>
    <p:sldId id="652" r:id="rId44"/>
    <p:sldId id="522" r:id="rId45"/>
    <p:sldId id="523" r:id="rId46"/>
    <p:sldId id="524" r:id="rId47"/>
    <p:sldId id="525" r:id="rId48"/>
    <p:sldId id="527" r:id="rId49"/>
    <p:sldId id="528" r:id="rId50"/>
    <p:sldId id="529" r:id="rId51"/>
    <p:sldId id="530" r:id="rId52"/>
    <p:sldId id="632" r:id="rId53"/>
    <p:sldId id="531" r:id="rId54"/>
    <p:sldId id="532" r:id="rId55"/>
    <p:sldId id="533" r:id="rId56"/>
    <p:sldId id="493" r:id="rId57"/>
    <p:sldId id="633" r:id="rId58"/>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C13"/>
    <a:srgbClr val="4F81BD"/>
    <a:srgbClr val="1F497D"/>
    <a:srgbClr val="365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0169" autoAdjust="0"/>
  </p:normalViewPr>
  <p:slideViewPr>
    <p:cSldViewPr>
      <p:cViewPr varScale="1">
        <p:scale>
          <a:sx n="76" d="100"/>
          <a:sy n="76" d="100"/>
        </p:scale>
        <p:origin x="2054"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4CDC1-7BEE-4315-82E3-8C3A2D69A13F}" type="doc">
      <dgm:prSet loTypeId="urn:microsoft.com/office/officeart/2005/8/layout/venn1" loCatId="relationship" qsTypeId="urn:microsoft.com/office/officeart/2005/8/quickstyle/simple1" qsCatId="simple" csTypeId="urn:microsoft.com/office/officeart/2005/8/colors/accent1_2" csCatId="accent1" phldr="1"/>
      <dgm:spPr/>
    </dgm:pt>
    <dgm:pt modelId="{918E44E8-C86C-476D-910B-FAA2E2D24BE1}">
      <dgm:prSet phldrT="[Text]"/>
      <dgm:spPr/>
      <dgm:t>
        <a:bodyPr/>
        <a:lstStyle/>
        <a:p>
          <a:r>
            <a:rPr lang="en-US" dirty="0"/>
            <a:t>Phenomenon</a:t>
          </a:r>
        </a:p>
      </dgm:t>
    </dgm:pt>
    <dgm:pt modelId="{55CE37F2-34A9-4D4B-B780-1AA28EFA5B5A}" type="parTrans" cxnId="{204E02CB-B6F5-4D26-8F86-1198420EFDB1}">
      <dgm:prSet/>
      <dgm:spPr/>
      <dgm:t>
        <a:bodyPr/>
        <a:lstStyle/>
        <a:p>
          <a:endParaRPr lang="en-US"/>
        </a:p>
      </dgm:t>
    </dgm:pt>
    <dgm:pt modelId="{359F5342-DC79-47FF-8EAB-37322BE76E8E}" type="sibTrans" cxnId="{204E02CB-B6F5-4D26-8F86-1198420EFDB1}">
      <dgm:prSet/>
      <dgm:spPr/>
      <dgm:t>
        <a:bodyPr/>
        <a:lstStyle/>
        <a:p>
          <a:endParaRPr lang="en-US"/>
        </a:p>
      </dgm:t>
    </dgm:pt>
    <dgm:pt modelId="{AC76F1B3-6825-4B8B-9C07-83AFCF33598D}">
      <dgm:prSet phldrT="[Text]"/>
      <dgm:spPr>
        <a:solidFill>
          <a:schemeClr val="tx2">
            <a:lumMod val="60000"/>
            <a:lumOff val="40000"/>
            <a:alpha val="50000"/>
          </a:schemeClr>
        </a:solidFill>
      </dgm:spPr>
      <dgm:t>
        <a:bodyPr/>
        <a:lstStyle/>
        <a:p>
          <a:r>
            <a:rPr lang="en-US" dirty="0"/>
            <a:t>Measure</a:t>
          </a:r>
        </a:p>
      </dgm:t>
    </dgm:pt>
    <dgm:pt modelId="{177C6127-1BEE-48A2-B4C2-31C810E2E05B}" type="parTrans" cxnId="{A38B2199-F1C7-483B-9B92-221D34AAA538}">
      <dgm:prSet/>
      <dgm:spPr/>
      <dgm:t>
        <a:bodyPr/>
        <a:lstStyle/>
        <a:p>
          <a:endParaRPr lang="en-US"/>
        </a:p>
      </dgm:t>
    </dgm:pt>
    <dgm:pt modelId="{8D4A8212-E2DF-420C-953F-A73285CED30E}" type="sibTrans" cxnId="{A38B2199-F1C7-483B-9B92-221D34AAA538}">
      <dgm:prSet/>
      <dgm:spPr/>
      <dgm:t>
        <a:bodyPr/>
        <a:lstStyle/>
        <a:p>
          <a:endParaRPr lang="en-US"/>
        </a:p>
      </dgm:t>
    </dgm:pt>
    <dgm:pt modelId="{662C3FD4-C758-4D79-8C75-CB2F78589985}" type="pres">
      <dgm:prSet presAssocID="{1854CDC1-7BEE-4315-82E3-8C3A2D69A13F}" presName="compositeShape" presStyleCnt="0">
        <dgm:presLayoutVars>
          <dgm:chMax val="7"/>
          <dgm:dir/>
          <dgm:resizeHandles val="exact"/>
        </dgm:presLayoutVars>
      </dgm:prSet>
      <dgm:spPr/>
    </dgm:pt>
    <dgm:pt modelId="{BD7C45CC-3670-4FE4-AA16-1BA386360D82}" type="pres">
      <dgm:prSet presAssocID="{918E44E8-C86C-476D-910B-FAA2E2D24BE1}" presName="circ1" presStyleLbl="vennNode1" presStyleIdx="0" presStyleCnt="2" custScaleX="106829" custScaleY="78759"/>
      <dgm:spPr/>
      <dgm:t>
        <a:bodyPr/>
        <a:lstStyle/>
        <a:p>
          <a:endParaRPr lang="en-US"/>
        </a:p>
      </dgm:t>
    </dgm:pt>
    <dgm:pt modelId="{97B50BFF-7A82-4935-A4A5-4276C912B7A0}" type="pres">
      <dgm:prSet presAssocID="{918E44E8-C86C-476D-910B-FAA2E2D24BE1}" presName="circ1Tx" presStyleLbl="revTx" presStyleIdx="0" presStyleCnt="0">
        <dgm:presLayoutVars>
          <dgm:chMax val="0"/>
          <dgm:chPref val="0"/>
          <dgm:bulletEnabled val="1"/>
        </dgm:presLayoutVars>
      </dgm:prSet>
      <dgm:spPr/>
      <dgm:t>
        <a:bodyPr/>
        <a:lstStyle/>
        <a:p>
          <a:endParaRPr lang="en-US"/>
        </a:p>
      </dgm:t>
    </dgm:pt>
    <dgm:pt modelId="{6776E574-3E74-4F0E-8BBB-4EE454BBFE8B}" type="pres">
      <dgm:prSet presAssocID="{AC76F1B3-6825-4B8B-9C07-83AFCF33598D}" presName="circ2" presStyleLbl="vennNode1" presStyleIdx="1" presStyleCnt="2" custScaleX="115271" custScaleY="78759"/>
      <dgm:spPr/>
      <dgm:t>
        <a:bodyPr/>
        <a:lstStyle/>
        <a:p>
          <a:endParaRPr lang="en-US"/>
        </a:p>
      </dgm:t>
    </dgm:pt>
    <dgm:pt modelId="{81472639-8E53-44D8-9DA5-8E643CE51560}" type="pres">
      <dgm:prSet presAssocID="{AC76F1B3-6825-4B8B-9C07-83AFCF33598D}" presName="circ2Tx" presStyleLbl="revTx" presStyleIdx="0" presStyleCnt="0">
        <dgm:presLayoutVars>
          <dgm:chMax val="0"/>
          <dgm:chPref val="0"/>
          <dgm:bulletEnabled val="1"/>
        </dgm:presLayoutVars>
      </dgm:prSet>
      <dgm:spPr/>
      <dgm:t>
        <a:bodyPr/>
        <a:lstStyle/>
        <a:p>
          <a:endParaRPr lang="en-US"/>
        </a:p>
      </dgm:t>
    </dgm:pt>
  </dgm:ptLst>
  <dgm:cxnLst>
    <dgm:cxn modelId="{F74C0022-9409-4D08-9ABD-BB8C841DC254}" type="presOf" srcId="{918E44E8-C86C-476D-910B-FAA2E2D24BE1}" destId="{97B50BFF-7A82-4935-A4A5-4276C912B7A0}" srcOrd="1" destOrd="0" presId="urn:microsoft.com/office/officeart/2005/8/layout/venn1"/>
    <dgm:cxn modelId="{43EE8806-2D7D-4B3C-807A-82998F8A5250}" type="presOf" srcId="{918E44E8-C86C-476D-910B-FAA2E2D24BE1}" destId="{BD7C45CC-3670-4FE4-AA16-1BA386360D82}" srcOrd="0" destOrd="0" presId="urn:microsoft.com/office/officeart/2005/8/layout/venn1"/>
    <dgm:cxn modelId="{6484DECB-76A0-4124-B474-29461145C327}" type="presOf" srcId="{1854CDC1-7BEE-4315-82E3-8C3A2D69A13F}" destId="{662C3FD4-C758-4D79-8C75-CB2F78589985}" srcOrd="0" destOrd="0" presId="urn:microsoft.com/office/officeart/2005/8/layout/venn1"/>
    <dgm:cxn modelId="{2562D404-39B7-43B4-9FA6-A2708ABD444F}" type="presOf" srcId="{AC76F1B3-6825-4B8B-9C07-83AFCF33598D}" destId="{81472639-8E53-44D8-9DA5-8E643CE51560}" srcOrd="1" destOrd="0" presId="urn:microsoft.com/office/officeart/2005/8/layout/venn1"/>
    <dgm:cxn modelId="{C1A7C23F-F989-4571-85E2-16FCE34716DB}" type="presOf" srcId="{AC76F1B3-6825-4B8B-9C07-83AFCF33598D}" destId="{6776E574-3E74-4F0E-8BBB-4EE454BBFE8B}" srcOrd="0" destOrd="0" presId="urn:microsoft.com/office/officeart/2005/8/layout/venn1"/>
    <dgm:cxn modelId="{A38B2199-F1C7-483B-9B92-221D34AAA538}" srcId="{1854CDC1-7BEE-4315-82E3-8C3A2D69A13F}" destId="{AC76F1B3-6825-4B8B-9C07-83AFCF33598D}" srcOrd="1" destOrd="0" parTransId="{177C6127-1BEE-48A2-B4C2-31C810E2E05B}" sibTransId="{8D4A8212-E2DF-420C-953F-A73285CED30E}"/>
    <dgm:cxn modelId="{204E02CB-B6F5-4D26-8F86-1198420EFDB1}" srcId="{1854CDC1-7BEE-4315-82E3-8C3A2D69A13F}" destId="{918E44E8-C86C-476D-910B-FAA2E2D24BE1}" srcOrd="0" destOrd="0" parTransId="{55CE37F2-34A9-4D4B-B780-1AA28EFA5B5A}" sibTransId="{359F5342-DC79-47FF-8EAB-37322BE76E8E}"/>
    <dgm:cxn modelId="{0ABFC882-6E07-4E9C-997F-E9194BFA4C61}" type="presParOf" srcId="{662C3FD4-C758-4D79-8C75-CB2F78589985}" destId="{BD7C45CC-3670-4FE4-AA16-1BA386360D82}" srcOrd="0" destOrd="0" presId="urn:microsoft.com/office/officeart/2005/8/layout/venn1"/>
    <dgm:cxn modelId="{1A43970E-1BB9-403A-AEC5-14F856F3EC79}" type="presParOf" srcId="{662C3FD4-C758-4D79-8C75-CB2F78589985}" destId="{97B50BFF-7A82-4935-A4A5-4276C912B7A0}" srcOrd="1" destOrd="0" presId="urn:microsoft.com/office/officeart/2005/8/layout/venn1"/>
    <dgm:cxn modelId="{D7AFE2C7-1E84-41D8-B724-EBB91BC0FCF2}" type="presParOf" srcId="{662C3FD4-C758-4D79-8C75-CB2F78589985}" destId="{6776E574-3E74-4F0E-8BBB-4EE454BBFE8B}" srcOrd="2" destOrd="0" presId="urn:microsoft.com/office/officeart/2005/8/layout/venn1"/>
    <dgm:cxn modelId="{F33F232B-9CE4-4F39-A096-3A9B4BB4D2A8}" type="presParOf" srcId="{662C3FD4-C758-4D79-8C75-CB2F78589985}" destId="{81472639-8E53-44D8-9DA5-8E643CE5156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CC54A-F585-4807-8615-5290BCCED04A}" type="doc">
      <dgm:prSet loTypeId="urn:microsoft.com/office/officeart/2005/8/layout/pyramid1" loCatId="pyramid" qsTypeId="urn:microsoft.com/office/officeart/2005/8/quickstyle/simple1" qsCatId="simple" csTypeId="urn:microsoft.com/office/officeart/2005/8/colors/accent1_2" csCatId="accent1" phldr="1"/>
      <dgm:spPr/>
    </dgm:pt>
    <dgm:pt modelId="{C360DE0C-5424-4D1A-9224-2937F74A4A4A}">
      <dgm:prSet phldrT="[Text]"/>
      <dgm:spPr/>
      <dgm:t>
        <a:bodyPr/>
        <a:lstStyle/>
        <a:p>
          <a:r>
            <a:rPr lang="en-US" dirty="0"/>
            <a:t>Departments / SBU’s / Locations</a:t>
          </a:r>
        </a:p>
      </dgm:t>
    </dgm:pt>
    <dgm:pt modelId="{4F43268F-E910-41D7-BB6D-8E0E67CFBE33}" type="parTrans" cxnId="{BA53D760-26B3-490D-A03E-66B225E4EF80}">
      <dgm:prSet/>
      <dgm:spPr/>
      <dgm:t>
        <a:bodyPr/>
        <a:lstStyle/>
        <a:p>
          <a:endParaRPr lang="en-US"/>
        </a:p>
      </dgm:t>
    </dgm:pt>
    <dgm:pt modelId="{BF570D30-B71C-4AE7-B87B-286A1FE78C53}" type="sibTrans" cxnId="{BA53D760-26B3-490D-A03E-66B225E4EF80}">
      <dgm:prSet/>
      <dgm:spPr/>
      <dgm:t>
        <a:bodyPr/>
        <a:lstStyle/>
        <a:p>
          <a:endParaRPr lang="en-US"/>
        </a:p>
      </dgm:t>
    </dgm:pt>
    <dgm:pt modelId="{2D92DA98-8AB5-4793-9DC1-E311BFD7719F}">
      <dgm:prSet phldrT="[Text]"/>
      <dgm:spPr/>
      <dgm:t>
        <a:bodyPr/>
        <a:lstStyle/>
        <a:p>
          <a:r>
            <a:rPr lang="en-US" dirty="0"/>
            <a:t>Teams</a:t>
          </a:r>
        </a:p>
      </dgm:t>
    </dgm:pt>
    <dgm:pt modelId="{48989289-4A76-4FD1-B6BE-AAF843AEE02B}" type="parTrans" cxnId="{4A2F44A5-F3E7-40CF-8647-F2DB747B65A5}">
      <dgm:prSet/>
      <dgm:spPr/>
      <dgm:t>
        <a:bodyPr/>
        <a:lstStyle/>
        <a:p>
          <a:endParaRPr lang="en-US"/>
        </a:p>
      </dgm:t>
    </dgm:pt>
    <dgm:pt modelId="{C68C94BF-3133-4A83-ACB3-DA7EFE7345A0}" type="sibTrans" cxnId="{4A2F44A5-F3E7-40CF-8647-F2DB747B65A5}">
      <dgm:prSet/>
      <dgm:spPr/>
      <dgm:t>
        <a:bodyPr/>
        <a:lstStyle/>
        <a:p>
          <a:endParaRPr lang="en-US"/>
        </a:p>
      </dgm:t>
    </dgm:pt>
    <dgm:pt modelId="{80FE4AB0-2FF5-4966-B699-B96E77EC1D51}">
      <dgm:prSet phldrT="[Text]"/>
      <dgm:spPr/>
      <dgm:t>
        <a:bodyPr/>
        <a:lstStyle/>
        <a:p>
          <a:r>
            <a:rPr lang="en-US" dirty="0"/>
            <a:t>Individuals</a:t>
          </a:r>
        </a:p>
      </dgm:t>
    </dgm:pt>
    <dgm:pt modelId="{74BA5220-25F0-4321-9F91-EBD3C48A242B}" type="parTrans" cxnId="{732B8116-6699-4E8D-8D24-B4BF42F77D60}">
      <dgm:prSet/>
      <dgm:spPr/>
      <dgm:t>
        <a:bodyPr/>
        <a:lstStyle/>
        <a:p>
          <a:endParaRPr lang="en-US"/>
        </a:p>
      </dgm:t>
    </dgm:pt>
    <dgm:pt modelId="{DE77691A-DA44-4C5B-AD7C-863F668DD712}" type="sibTrans" cxnId="{732B8116-6699-4E8D-8D24-B4BF42F77D60}">
      <dgm:prSet/>
      <dgm:spPr/>
      <dgm:t>
        <a:bodyPr/>
        <a:lstStyle/>
        <a:p>
          <a:endParaRPr lang="en-US"/>
        </a:p>
      </dgm:t>
    </dgm:pt>
    <dgm:pt modelId="{0673A275-A628-4BE8-A517-651968ACC58F}">
      <dgm:prSet phldrT="[Text]"/>
      <dgm:spPr/>
      <dgm:t>
        <a:bodyPr/>
        <a:lstStyle/>
        <a:p>
          <a:r>
            <a:rPr lang="en-US" dirty="0"/>
            <a:t>Organizations</a:t>
          </a:r>
        </a:p>
      </dgm:t>
    </dgm:pt>
    <dgm:pt modelId="{7E1D0A25-2CFE-44B6-A1B7-4C8E81C923C8}" type="parTrans" cxnId="{CA9344C9-AB1A-49E3-9DC9-2DD964C2E077}">
      <dgm:prSet/>
      <dgm:spPr/>
      <dgm:t>
        <a:bodyPr/>
        <a:lstStyle/>
        <a:p>
          <a:endParaRPr lang="en-US"/>
        </a:p>
      </dgm:t>
    </dgm:pt>
    <dgm:pt modelId="{F7D57E10-8CE8-47E0-A851-543E7C779EF6}" type="sibTrans" cxnId="{CA9344C9-AB1A-49E3-9DC9-2DD964C2E077}">
      <dgm:prSet/>
      <dgm:spPr/>
      <dgm:t>
        <a:bodyPr/>
        <a:lstStyle/>
        <a:p>
          <a:endParaRPr lang="en-US"/>
        </a:p>
      </dgm:t>
    </dgm:pt>
    <dgm:pt modelId="{0115FD42-4031-4CD3-B840-3D2006ADA211}" type="pres">
      <dgm:prSet presAssocID="{950CC54A-F585-4807-8615-5290BCCED04A}" presName="Name0" presStyleCnt="0">
        <dgm:presLayoutVars>
          <dgm:dir/>
          <dgm:animLvl val="lvl"/>
          <dgm:resizeHandles val="exact"/>
        </dgm:presLayoutVars>
      </dgm:prSet>
      <dgm:spPr/>
    </dgm:pt>
    <dgm:pt modelId="{F15A9846-7943-4787-91A8-0D970AE164F8}" type="pres">
      <dgm:prSet presAssocID="{0673A275-A628-4BE8-A517-651968ACC58F}" presName="Name8" presStyleCnt="0"/>
      <dgm:spPr/>
    </dgm:pt>
    <dgm:pt modelId="{D78AA352-287E-4E64-A5B8-3E3477BDBA82}" type="pres">
      <dgm:prSet presAssocID="{0673A275-A628-4BE8-A517-651968ACC58F}" presName="level" presStyleLbl="node1" presStyleIdx="0" presStyleCnt="4">
        <dgm:presLayoutVars>
          <dgm:chMax val="1"/>
          <dgm:bulletEnabled val="1"/>
        </dgm:presLayoutVars>
      </dgm:prSet>
      <dgm:spPr/>
      <dgm:t>
        <a:bodyPr/>
        <a:lstStyle/>
        <a:p>
          <a:endParaRPr lang="en-US"/>
        </a:p>
      </dgm:t>
    </dgm:pt>
    <dgm:pt modelId="{467995C1-4625-41BE-A5CF-512A1FA299BE}" type="pres">
      <dgm:prSet presAssocID="{0673A275-A628-4BE8-A517-651968ACC58F}" presName="levelTx" presStyleLbl="revTx" presStyleIdx="0" presStyleCnt="0">
        <dgm:presLayoutVars>
          <dgm:chMax val="1"/>
          <dgm:bulletEnabled val="1"/>
        </dgm:presLayoutVars>
      </dgm:prSet>
      <dgm:spPr/>
      <dgm:t>
        <a:bodyPr/>
        <a:lstStyle/>
        <a:p>
          <a:endParaRPr lang="en-US"/>
        </a:p>
      </dgm:t>
    </dgm:pt>
    <dgm:pt modelId="{D074F296-2978-4353-AFEE-79F135261978}" type="pres">
      <dgm:prSet presAssocID="{C360DE0C-5424-4D1A-9224-2937F74A4A4A}" presName="Name8" presStyleCnt="0"/>
      <dgm:spPr/>
    </dgm:pt>
    <dgm:pt modelId="{1DA504AE-3298-4DE0-8517-B84DFEB3052A}" type="pres">
      <dgm:prSet presAssocID="{C360DE0C-5424-4D1A-9224-2937F74A4A4A}" presName="level" presStyleLbl="node1" presStyleIdx="1" presStyleCnt="4">
        <dgm:presLayoutVars>
          <dgm:chMax val="1"/>
          <dgm:bulletEnabled val="1"/>
        </dgm:presLayoutVars>
      </dgm:prSet>
      <dgm:spPr/>
      <dgm:t>
        <a:bodyPr/>
        <a:lstStyle/>
        <a:p>
          <a:endParaRPr lang="en-US"/>
        </a:p>
      </dgm:t>
    </dgm:pt>
    <dgm:pt modelId="{45536CA4-C72A-4330-B0FC-8761629E5745}" type="pres">
      <dgm:prSet presAssocID="{C360DE0C-5424-4D1A-9224-2937F74A4A4A}" presName="levelTx" presStyleLbl="revTx" presStyleIdx="0" presStyleCnt="0">
        <dgm:presLayoutVars>
          <dgm:chMax val="1"/>
          <dgm:bulletEnabled val="1"/>
        </dgm:presLayoutVars>
      </dgm:prSet>
      <dgm:spPr/>
      <dgm:t>
        <a:bodyPr/>
        <a:lstStyle/>
        <a:p>
          <a:endParaRPr lang="en-US"/>
        </a:p>
      </dgm:t>
    </dgm:pt>
    <dgm:pt modelId="{E19AFBC0-7F0C-4BC4-93A3-594DFB38E3C1}" type="pres">
      <dgm:prSet presAssocID="{2D92DA98-8AB5-4793-9DC1-E311BFD7719F}" presName="Name8" presStyleCnt="0"/>
      <dgm:spPr/>
    </dgm:pt>
    <dgm:pt modelId="{1DCD1F7A-4A9F-4ACA-82D1-911A8BE04AAD}" type="pres">
      <dgm:prSet presAssocID="{2D92DA98-8AB5-4793-9DC1-E311BFD7719F}" presName="level" presStyleLbl="node1" presStyleIdx="2" presStyleCnt="4">
        <dgm:presLayoutVars>
          <dgm:chMax val="1"/>
          <dgm:bulletEnabled val="1"/>
        </dgm:presLayoutVars>
      </dgm:prSet>
      <dgm:spPr/>
      <dgm:t>
        <a:bodyPr/>
        <a:lstStyle/>
        <a:p>
          <a:endParaRPr lang="en-US"/>
        </a:p>
      </dgm:t>
    </dgm:pt>
    <dgm:pt modelId="{C984691E-486B-4668-A9F0-021F33F0508E}" type="pres">
      <dgm:prSet presAssocID="{2D92DA98-8AB5-4793-9DC1-E311BFD7719F}" presName="levelTx" presStyleLbl="revTx" presStyleIdx="0" presStyleCnt="0">
        <dgm:presLayoutVars>
          <dgm:chMax val="1"/>
          <dgm:bulletEnabled val="1"/>
        </dgm:presLayoutVars>
      </dgm:prSet>
      <dgm:spPr/>
      <dgm:t>
        <a:bodyPr/>
        <a:lstStyle/>
        <a:p>
          <a:endParaRPr lang="en-US"/>
        </a:p>
      </dgm:t>
    </dgm:pt>
    <dgm:pt modelId="{009BB6A2-7B9D-4BA2-939B-805630613217}" type="pres">
      <dgm:prSet presAssocID="{80FE4AB0-2FF5-4966-B699-B96E77EC1D51}" presName="Name8" presStyleCnt="0"/>
      <dgm:spPr/>
    </dgm:pt>
    <dgm:pt modelId="{4AC9BE6C-621B-4E81-AF33-7EA4B3F04C51}" type="pres">
      <dgm:prSet presAssocID="{80FE4AB0-2FF5-4966-B699-B96E77EC1D51}" presName="level" presStyleLbl="node1" presStyleIdx="3" presStyleCnt="4">
        <dgm:presLayoutVars>
          <dgm:chMax val="1"/>
          <dgm:bulletEnabled val="1"/>
        </dgm:presLayoutVars>
      </dgm:prSet>
      <dgm:spPr/>
      <dgm:t>
        <a:bodyPr/>
        <a:lstStyle/>
        <a:p>
          <a:endParaRPr lang="en-US"/>
        </a:p>
      </dgm:t>
    </dgm:pt>
    <dgm:pt modelId="{1F5FA0C0-897A-4E67-AF3E-4954D837538A}" type="pres">
      <dgm:prSet presAssocID="{80FE4AB0-2FF5-4966-B699-B96E77EC1D51}" presName="levelTx" presStyleLbl="revTx" presStyleIdx="0" presStyleCnt="0">
        <dgm:presLayoutVars>
          <dgm:chMax val="1"/>
          <dgm:bulletEnabled val="1"/>
        </dgm:presLayoutVars>
      </dgm:prSet>
      <dgm:spPr/>
      <dgm:t>
        <a:bodyPr/>
        <a:lstStyle/>
        <a:p>
          <a:endParaRPr lang="en-US"/>
        </a:p>
      </dgm:t>
    </dgm:pt>
  </dgm:ptLst>
  <dgm:cxnLst>
    <dgm:cxn modelId="{AC80209A-C2F1-47F2-BA63-944F1E5EB0D5}" type="presOf" srcId="{0673A275-A628-4BE8-A517-651968ACC58F}" destId="{D78AA352-287E-4E64-A5B8-3E3477BDBA82}" srcOrd="0" destOrd="0" presId="urn:microsoft.com/office/officeart/2005/8/layout/pyramid1"/>
    <dgm:cxn modelId="{732B8116-6699-4E8D-8D24-B4BF42F77D60}" srcId="{950CC54A-F585-4807-8615-5290BCCED04A}" destId="{80FE4AB0-2FF5-4966-B699-B96E77EC1D51}" srcOrd="3" destOrd="0" parTransId="{74BA5220-25F0-4321-9F91-EBD3C48A242B}" sibTransId="{DE77691A-DA44-4C5B-AD7C-863F668DD712}"/>
    <dgm:cxn modelId="{34536D0A-467F-4F0B-A4AD-BC015F054B78}" type="presOf" srcId="{0673A275-A628-4BE8-A517-651968ACC58F}" destId="{467995C1-4625-41BE-A5CF-512A1FA299BE}" srcOrd="1" destOrd="0" presId="urn:microsoft.com/office/officeart/2005/8/layout/pyramid1"/>
    <dgm:cxn modelId="{4A2F44A5-F3E7-40CF-8647-F2DB747B65A5}" srcId="{950CC54A-F585-4807-8615-5290BCCED04A}" destId="{2D92DA98-8AB5-4793-9DC1-E311BFD7719F}" srcOrd="2" destOrd="0" parTransId="{48989289-4A76-4FD1-B6BE-AAF843AEE02B}" sibTransId="{C68C94BF-3133-4A83-ACB3-DA7EFE7345A0}"/>
    <dgm:cxn modelId="{BA53D760-26B3-490D-A03E-66B225E4EF80}" srcId="{950CC54A-F585-4807-8615-5290BCCED04A}" destId="{C360DE0C-5424-4D1A-9224-2937F74A4A4A}" srcOrd="1" destOrd="0" parTransId="{4F43268F-E910-41D7-BB6D-8E0E67CFBE33}" sibTransId="{BF570D30-B71C-4AE7-B87B-286A1FE78C53}"/>
    <dgm:cxn modelId="{39184701-999B-48E4-ADF3-6AD7802D7A2E}" type="presOf" srcId="{2D92DA98-8AB5-4793-9DC1-E311BFD7719F}" destId="{C984691E-486B-4668-A9F0-021F33F0508E}" srcOrd="1" destOrd="0" presId="urn:microsoft.com/office/officeart/2005/8/layout/pyramid1"/>
    <dgm:cxn modelId="{032D0D3F-4871-44E1-BAF2-9CD48473E0C2}" type="presOf" srcId="{80FE4AB0-2FF5-4966-B699-B96E77EC1D51}" destId="{4AC9BE6C-621B-4E81-AF33-7EA4B3F04C51}" srcOrd="0" destOrd="0" presId="urn:microsoft.com/office/officeart/2005/8/layout/pyramid1"/>
    <dgm:cxn modelId="{36FDE879-5367-45E4-B9E6-4EE0827D1DC7}" type="presOf" srcId="{C360DE0C-5424-4D1A-9224-2937F74A4A4A}" destId="{1DA504AE-3298-4DE0-8517-B84DFEB3052A}" srcOrd="0" destOrd="0" presId="urn:microsoft.com/office/officeart/2005/8/layout/pyramid1"/>
    <dgm:cxn modelId="{4D6FD368-62AD-4234-B984-62BA1A3AB941}" type="presOf" srcId="{C360DE0C-5424-4D1A-9224-2937F74A4A4A}" destId="{45536CA4-C72A-4330-B0FC-8761629E5745}" srcOrd="1" destOrd="0" presId="urn:microsoft.com/office/officeart/2005/8/layout/pyramid1"/>
    <dgm:cxn modelId="{CA9344C9-AB1A-49E3-9DC9-2DD964C2E077}" srcId="{950CC54A-F585-4807-8615-5290BCCED04A}" destId="{0673A275-A628-4BE8-A517-651968ACC58F}" srcOrd="0" destOrd="0" parTransId="{7E1D0A25-2CFE-44B6-A1B7-4C8E81C923C8}" sibTransId="{F7D57E10-8CE8-47E0-A851-543E7C779EF6}"/>
    <dgm:cxn modelId="{D9804996-43A3-4DB2-83E9-72BDD00C6E09}" type="presOf" srcId="{2D92DA98-8AB5-4793-9DC1-E311BFD7719F}" destId="{1DCD1F7A-4A9F-4ACA-82D1-911A8BE04AAD}" srcOrd="0" destOrd="0" presId="urn:microsoft.com/office/officeart/2005/8/layout/pyramid1"/>
    <dgm:cxn modelId="{F3FEACE1-FB7F-489E-9A51-0E7C5871FD63}" type="presOf" srcId="{80FE4AB0-2FF5-4966-B699-B96E77EC1D51}" destId="{1F5FA0C0-897A-4E67-AF3E-4954D837538A}" srcOrd="1" destOrd="0" presId="urn:microsoft.com/office/officeart/2005/8/layout/pyramid1"/>
    <dgm:cxn modelId="{214D1F3B-6A65-494B-B031-AADC69498AFF}" type="presOf" srcId="{950CC54A-F585-4807-8615-5290BCCED04A}" destId="{0115FD42-4031-4CD3-B840-3D2006ADA211}" srcOrd="0" destOrd="0" presId="urn:microsoft.com/office/officeart/2005/8/layout/pyramid1"/>
    <dgm:cxn modelId="{C85B6123-634C-4780-9FB2-526421A0CAAB}" type="presParOf" srcId="{0115FD42-4031-4CD3-B840-3D2006ADA211}" destId="{F15A9846-7943-4787-91A8-0D970AE164F8}" srcOrd="0" destOrd="0" presId="urn:microsoft.com/office/officeart/2005/8/layout/pyramid1"/>
    <dgm:cxn modelId="{9197885D-B406-4003-850B-B7A715EDA7F0}" type="presParOf" srcId="{F15A9846-7943-4787-91A8-0D970AE164F8}" destId="{D78AA352-287E-4E64-A5B8-3E3477BDBA82}" srcOrd="0" destOrd="0" presId="urn:microsoft.com/office/officeart/2005/8/layout/pyramid1"/>
    <dgm:cxn modelId="{02C1180D-FDFC-4240-BA89-FFB70466E0C8}" type="presParOf" srcId="{F15A9846-7943-4787-91A8-0D970AE164F8}" destId="{467995C1-4625-41BE-A5CF-512A1FA299BE}" srcOrd="1" destOrd="0" presId="urn:microsoft.com/office/officeart/2005/8/layout/pyramid1"/>
    <dgm:cxn modelId="{CDD4544B-2397-462D-8D72-2864600B3F1F}" type="presParOf" srcId="{0115FD42-4031-4CD3-B840-3D2006ADA211}" destId="{D074F296-2978-4353-AFEE-79F135261978}" srcOrd="1" destOrd="0" presId="urn:microsoft.com/office/officeart/2005/8/layout/pyramid1"/>
    <dgm:cxn modelId="{698A0456-356B-4CD7-812B-7FD5F2EAEB5C}" type="presParOf" srcId="{D074F296-2978-4353-AFEE-79F135261978}" destId="{1DA504AE-3298-4DE0-8517-B84DFEB3052A}" srcOrd="0" destOrd="0" presId="urn:microsoft.com/office/officeart/2005/8/layout/pyramid1"/>
    <dgm:cxn modelId="{0966EA53-3C72-4FFB-AF96-3C6BE7677CAB}" type="presParOf" srcId="{D074F296-2978-4353-AFEE-79F135261978}" destId="{45536CA4-C72A-4330-B0FC-8761629E5745}" srcOrd="1" destOrd="0" presId="urn:microsoft.com/office/officeart/2005/8/layout/pyramid1"/>
    <dgm:cxn modelId="{E49D4E56-E8C8-4E0C-830A-EC2004CF3F05}" type="presParOf" srcId="{0115FD42-4031-4CD3-B840-3D2006ADA211}" destId="{E19AFBC0-7F0C-4BC4-93A3-594DFB38E3C1}" srcOrd="2" destOrd="0" presId="urn:microsoft.com/office/officeart/2005/8/layout/pyramid1"/>
    <dgm:cxn modelId="{0CF0CD6F-782E-4F3E-929F-83E8AE431C06}" type="presParOf" srcId="{E19AFBC0-7F0C-4BC4-93A3-594DFB38E3C1}" destId="{1DCD1F7A-4A9F-4ACA-82D1-911A8BE04AAD}" srcOrd="0" destOrd="0" presId="urn:microsoft.com/office/officeart/2005/8/layout/pyramid1"/>
    <dgm:cxn modelId="{6AFFCBA9-B0CC-4ACA-9AC2-BB777C7E227F}" type="presParOf" srcId="{E19AFBC0-7F0C-4BC4-93A3-594DFB38E3C1}" destId="{C984691E-486B-4668-A9F0-021F33F0508E}" srcOrd="1" destOrd="0" presId="urn:microsoft.com/office/officeart/2005/8/layout/pyramid1"/>
    <dgm:cxn modelId="{767A0683-ED98-4950-99C3-7333F29803CA}" type="presParOf" srcId="{0115FD42-4031-4CD3-B840-3D2006ADA211}" destId="{009BB6A2-7B9D-4BA2-939B-805630613217}" srcOrd="3" destOrd="0" presId="urn:microsoft.com/office/officeart/2005/8/layout/pyramid1"/>
    <dgm:cxn modelId="{F8E70987-A090-41F0-8DAB-013A277B708D}" type="presParOf" srcId="{009BB6A2-7B9D-4BA2-939B-805630613217}" destId="{4AC9BE6C-621B-4E81-AF33-7EA4B3F04C51}" srcOrd="0" destOrd="0" presId="urn:microsoft.com/office/officeart/2005/8/layout/pyramid1"/>
    <dgm:cxn modelId="{B1ABF3E8-F225-4B08-AFF3-5E74AF527389}" type="presParOf" srcId="{009BB6A2-7B9D-4BA2-939B-805630613217}" destId="{1F5FA0C0-897A-4E67-AF3E-4954D837538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C45CC-3670-4FE4-AA16-1BA386360D82}">
      <dsp:nvSpPr>
        <dsp:cNvPr id="0" name=""/>
        <dsp:cNvSpPr/>
      </dsp:nvSpPr>
      <dsp:spPr>
        <a:xfrm>
          <a:off x="-67184" y="669932"/>
          <a:ext cx="4879337" cy="359726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3700" kern="1200" dirty="0"/>
            <a:t>Phenomenon</a:t>
          </a:r>
        </a:p>
      </dsp:txBody>
      <dsp:txXfrm>
        <a:off x="614164" y="1094126"/>
        <a:ext cx="2813311" cy="2748871"/>
      </dsp:txXfrm>
    </dsp:sp>
    <dsp:sp modelId="{6776E574-3E74-4F0E-8BBB-4EE454BBFE8B}">
      <dsp:nvSpPr>
        <dsp:cNvPr id="0" name=""/>
        <dsp:cNvSpPr/>
      </dsp:nvSpPr>
      <dsp:spPr>
        <a:xfrm>
          <a:off x="3031864" y="669932"/>
          <a:ext cx="5264919" cy="3597260"/>
        </a:xfrm>
        <a:prstGeom prst="ellipse">
          <a:avLst/>
        </a:prstGeom>
        <a:solidFill>
          <a:schemeClr val="tx2">
            <a:lumMod val="60000"/>
            <a:lumOff val="4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3700" kern="1200" dirty="0"/>
            <a:t>Measure</a:t>
          </a:r>
        </a:p>
      </dsp:txBody>
      <dsp:txXfrm>
        <a:off x="4525963" y="1094126"/>
        <a:ext cx="3035629" cy="2748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AA352-287E-4E64-A5B8-3E3477BDBA82}">
      <dsp:nvSpPr>
        <dsp:cNvPr id="0" name=""/>
        <dsp:cNvSpPr/>
      </dsp:nvSpPr>
      <dsp:spPr>
        <a:xfrm>
          <a:off x="3086099" y="0"/>
          <a:ext cx="2057400" cy="1234281"/>
        </a:xfrm>
        <a:prstGeom prst="trapezoid">
          <a:avLst>
            <a:gd name="adj" fmla="val 8334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t>Organizations</a:t>
          </a:r>
        </a:p>
      </dsp:txBody>
      <dsp:txXfrm>
        <a:off x="3086099" y="0"/>
        <a:ext cx="2057400" cy="1234281"/>
      </dsp:txXfrm>
    </dsp:sp>
    <dsp:sp modelId="{1DA504AE-3298-4DE0-8517-B84DFEB3052A}">
      <dsp:nvSpPr>
        <dsp:cNvPr id="0" name=""/>
        <dsp:cNvSpPr/>
      </dsp:nvSpPr>
      <dsp:spPr>
        <a:xfrm>
          <a:off x="2057400" y="1234281"/>
          <a:ext cx="4114800" cy="1234281"/>
        </a:xfrm>
        <a:prstGeom prst="trapezoid">
          <a:avLst>
            <a:gd name="adj" fmla="val 8334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t>Departments / SBU’s / Locations</a:t>
          </a:r>
        </a:p>
      </dsp:txBody>
      <dsp:txXfrm>
        <a:off x="2777489" y="1234281"/>
        <a:ext cx="2674620" cy="1234281"/>
      </dsp:txXfrm>
    </dsp:sp>
    <dsp:sp modelId="{1DCD1F7A-4A9F-4ACA-82D1-911A8BE04AAD}">
      <dsp:nvSpPr>
        <dsp:cNvPr id="0" name=""/>
        <dsp:cNvSpPr/>
      </dsp:nvSpPr>
      <dsp:spPr>
        <a:xfrm>
          <a:off x="1028699" y="2468562"/>
          <a:ext cx="6172200" cy="1234281"/>
        </a:xfrm>
        <a:prstGeom prst="trapezoid">
          <a:avLst>
            <a:gd name="adj" fmla="val 8334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t>Teams</a:t>
          </a:r>
        </a:p>
      </dsp:txBody>
      <dsp:txXfrm>
        <a:off x="2108834" y="2468562"/>
        <a:ext cx="4011930" cy="1234281"/>
      </dsp:txXfrm>
    </dsp:sp>
    <dsp:sp modelId="{4AC9BE6C-621B-4E81-AF33-7EA4B3F04C51}">
      <dsp:nvSpPr>
        <dsp:cNvPr id="0" name=""/>
        <dsp:cNvSpPr/>
      </dsp:nvSpPr>
      <dsp:spPr>
        <a:xfrm>
          <a:off x="0" y="3702843"/>
          <a:ext cx="8229600" cy="1234281"/>
        </a:xfrm>
        <a:prstGeom prst="trapezoid">
          <a:avLst>
            <a:gd name="adj" fmla="val 8334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t>Individuals</a:t>
          </a:r>
        </a:p>
      </dsp:txBody>
      <dsp:txXfrm>
        <a:off x="1440179" y="3702843"/>
        <a:ext cx="5349240" cy="123428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6FD19805-224F-41CB-B292-78AB71596E39}" type="datetimeFigureOut">
              <a:rPr lang="en-US" smtClean="0"/>
              <a:pPr/>
              <a:t>2/8/2021</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7EE3017B-7E89-432E-A523-D8D88BD53EAB}" type="slidenum">
              <a:rPr lang="en-US" smtClean="0"/>
              <a:pPr/>
              <a:t>‹#›</a:t>
            </a:fld>
            <a:endParaRPr lang="en-US"/>
          </a:p>
        </p:txBody>
      </p:sp>
    </p:spTree>
    <p:extLst>
      <p:ext uri="{BB962C8B-B14F-4D97-AF65-F5344CB8AC3E}">
        <p14:creationId xmlns:p14="http://schemas.microsoft.com/office/powerpoint/2010/main" val="2870706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3017B-7E89-432E-A523-D8D88BD53EAB}" type="slidenum">
              <a:rPr lang="en-US" smtClean="0"/>
              <a:pPr/>
              <a:t>22</a:t>
            </a:fld>
            <a:endParaRPr lang="en-US"/>
          </a:p>
        </p:txBody>
      </p:sp>
    </p:spTree>
    <p:extLst>
      <p:ext uri="{BB962C8B-B14F-4D97-AF65-F5344CB8AC3E}">
        <p14:creationId xmlns:p14="http://schemas.microsoft.com/office/powerpoint/2010/main" val="640458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6400800"/>
            <a:ext cx="9144000" cy="457200"/>
          </a:xfrm>
          <a:prstGeom prst="rect">
            <a:avLst/>
          </a:prstGeom>
          <a:solidFill>
            <a:srgbClr val="365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1228725" y="2981325"/>
            <a:ext cx="6858000" cy="990600"/>
          </a:xfrm>
        </p:spPr>
        <p:txBody>
          <a:bodyPr anchor="t" anchorCtr="0"/>
          <a:lstStyle>
            <a:lvl1pPr algn="r">
              <a:defRPr sz="3200">
                <a:solidFill>
                  <a:schemeClr val="tx1"/>
                </a:solidFill>
                <a:latin typeface="Arial" pitchFamily="34" charset="0"/>
                <a:cs typeface="Arial" pitchFamily="34" charset="0"/>
              </a:defRPr>
            </a:lvl1pPr>
          </a:lstStyle>
          <a:p>
            <a:r>
              <a:rPr kumimoji="0" lang="en-US" dirty="0"/>
              <a:t>Click to edit Master title style</a:t>
            </a:r>
          </a:p>
        </p:txBody>
      </p:sp>
      <p:sp>
        <p:nvSpPr>
          <p:cNvPr id="9" name="Subtitle 8"/>
          <p:cNvSpPr>
            <a:spLocks noGrp="1"/>
          </p:cNvSpPr>
          <p:nvPr>
            <p:ph type="subTitle" idx="1"/>
          </p:nvPr>
        </p:nvSpPr>
        <p:spPr>
          <a:xfrm>
            <a:off x="1228725" y="4219575"/>
            <a:ext cx="6858000" cy="533400"/>
          </a:xfrm>
        </p:spPr>
        <p:txBody>
          <a:bodyPr/>
          <a:lstStyle>
            <a:lvl1pPr marL="0" indent="0" algn="r">
              <a:buNone/>
              <a:defRPr sz="2000">
                <a:solidFill>
                  <a:schemeClr val="tx2"/>
                </a:solidFill>
                <a:latin typeface="Calibri" pitchFamily="34" charset="0"/>
                <a:ea typeface="+mj-ea"/>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1" name="Rectangle 20"/>
          <p:cNvSpPr/>
          <p:nvPr/>
        </p:nvSpPr>
        <p:spPr>
          <a:xfrm>
            <a:off x="914400" y="27432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23925" y="4143375"/>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14400" y="2743200"/>
            <a:ext cx="228600" cy="1280160"/>
          </a:xfrm>
          <a:prstGeom prst="rect">
            <a:avLst/>
          </a:prstGeom>
          <a:solidFill>
            <a:srgbClr val="365E8F"/>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23925" y="4143375"/>
            <a:ext cx="228600" cy="685800"/>
          </a:xfrm>
          <a:prstGeom prst="rect">
            <a:avLst/>
          </a:prstGeom>
          <a:solidFill>
            <a:srgbClr val="4F81BD"/>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26" name="Picture 2" descr="C:\Users\benson\Documents\teaching\11-01 Spring\5312 Management\classes\9 - Organizational Culture and Ethics\UTA_2H_Lrg_3c-rgb.jpg"/>
          <p:cNvPicPr>
            <a:picLocks noChangeAspect="1" noChangeArrowheads="1"/>
          </p:cNvPicPr>
          <p:nvPr userDrawn="1"/>
        </p:nvPicPr>
        <p:blipFill>
          <a:blip r:embed="rId2" cstate="print"/>
          <a:srcRect/>
          <a:stretch>
            <a:fillRect/>
          </a:stretch>
        </p:blipFill>
        <p:spPr bwMode="auto">
          <a:xfrm>
            <a:off x="1066800" y="5334000"/>
            <a:ext cx="6400800" cy="59969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7086600" y="6324600"/>
            <a:ext cx="1905000" cy="365760"/>
          </a:xfrm>
          <a:prstGeom prst="rect">
            <a:avLst/>
          </a:prstGeom>
        </p:spPr>
        <p:txBody>
          <a:bodyPr/>
          <a:lstStyle/>
          <a:p>
            <a:fld id="{35D67195-D53A-4E21-99C2-52EFA2A45D88}" type="datetimeFigureOut">
              <a:rPr lang="en-US" smtClean="0"/>
              <a:pPr/>
              <a:t>2/8/2021</a:t>
            </a:fld>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305800" y="6324600"/>
            <a:ext cx="685800" cy="365760"/>
          </a:xfrm>
          <a:prstGeom prst="rect">
            <a:avLst/>
          </a:prstGeom>
        </p:spPr>
        <p:txBody>
          <a:bodyPr/>
          <a:lstStyle/>
          <a:p>
            <a:fld id="{F5E9233F-AD78-4B63-9D95-017154BBF8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7086600" y="6324600"/>
            <a:ext cx="1905000" cy="365760"/>
          </a:xfrm>
          <a:prstGeom prst="rect">
            <a:avLst/>
          </a:prstGeom>
        </p:spPr>
        <p:txBody>
          <a:bodyPr/>
          <a:lstStyle/>
          <a:p>
            <a:fld id="{35D67195-D53A-4E21-99C2-52EFA2A45D88}" type="datetimeFigureOut">
              <a:rPr lang="en-US" smtClean="0"/>
              <a:pPr/>
              <a:t>2/8/2021</a:t>
            </a:fld>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305800" y="6324600"/>
            <a:ext cx="685800" cy="365760"/>
          </a:xfrm>
          <a:prstGeom prst="rect">
            <a:avLst/>
          </a:prstGeom>
        </p:spPr>
        <p:txBody>
          <a:bodyPr/>
          <a:lstStyle/>
          <a:p>
            <a:fld id="{F5E9233F-AD78-4B63-9D95-017154BBF8E2}"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01000" cy="1173162"/>
          </a:xfrm>
        </p:spPr>
        <p:txBody>
          <a:bodyPr/>
          <a:lstStyle/>
          <a:p>
            <a:r>
              <a:rPr lang="en-US"/>
              <a:t>Click to edit Master title style</a:t>
            </a:r>
          </a:p>
        </p:txBody>
      </p:sp>
      <p:sp>
        <p:nvSpPr>
          <p:cNvPr id="3" name="Table Placeholder 2"/>
          <p:cNvSpPr>
            <a:spLocks noGrp="1"/>
          </p:cNvSpPr>
          <p:nvPr>
            <p:ph type="tbl" idx="1"/>
          </p:nvPr>
        </p:nvSpPr>
        <p:spPr>
          <a:xfrm>
            <a:off x="914400" y="1600200"/>
            <a:ext cx="7924800" cy="4800600"/>
          </a:xfrm>
        </p:spPr>
        <p:txBody>
          <a:bodyPr rtlCol="0">
            <a:normAutofit/>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6400800"/>
            <a:ext cx="9144000" cy="457200"/>
          </a:xfrm>
          <a:prstGeom prst="rect">
            <a:avLst/>
          </a:prstGeom>
          <a:solidFill>
            <a:srgbClr val="365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kumimoji="0"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lvl1pPr>
              <a:buClr>
                <a:srgbClr val="365E8F"/>
              </a:buClr>
              <a:buFont typeface="Wingdings" pitchFamily="2" charset="2"/>
              <a:buChar char="Ø"/>
              <a:defRPr>
                <a:latin typeface="Calibri" pitchFamily="34" charset="0"/>
                <a:cs typeface="Calibri" pitchFamily="34" charset="0"/>
              </a:defRPr>
            </a:lvl1pPr>
            <a:lvl2pPr>
              <a:buClr>
                <a:srgbClr val="365E8F"/>
              </a:buClr>
              <a:buFont typeface="Wingdings" pitchFamily="2" charset="2"/>
              <a:buChar char="§"/>
              <a:defRPr>
                <a:latin typeface="Calibri" pitchFamily="34" charset="0"/>
                <a:cs typeface="Calibri" pitchFamily="34" charset="0"/>
              </a:defRPr>
            </a:lvl2pPr>
            <a:lvl3pPr>
              <a:buClr>
                <a:srgbClr val="365E8F"/>
              </a:buClr>
              <a:defRPr>
                <a:latin typeface="Calibri" pitchFamily="34" charset="0"/>
                <a:cs typeface="Calibri" pitchFamily="34" charset="0"/>
              </a:defRPr>
            </a:lvl3pPr>
            <a:lvl4pPr>
              <a:buClr>
                <a:srgbClr val="365E8F"/>
              </a:buClr>
              <a:defRPr>
                <a:latin typeface="Calibri" pitchFamily="34" charset="0"/>
                <a:cs typeface="Calibri" pitchFamily="34" charset="0"/>
              </a:defRPr>
            </a:lvl4pPr>
            <a:lvl5pPr>
              <a:buClr>
                <a:srgbClr val="365E8F"/>
              </a:buClr>
              <a:defRPr>
                <a:latin typeface="Calibri" pitchFamily="34" charset="0"/>
                <a:cs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a:prstGeom prst="rect">
            <a:avLst/>
          </a:prstGeom>
        </p:spPr>
        <p:txBody>
          <a:bodyPr/>
          <a:lstStyle/>
          <a:p>
            <a:fld id="{35D67195-D53A-4E21-99C2-52EFA2A45D88}" type="datetimeFigureOut">
              <a:rPr lang="en-US" smtClean="0"/>
              <a:pPr/>
              <a:t>2/8/2021</a:t>
            </a:fld>
            <a:endParaRPr lang="en-US"/>
          </a:p>
        </p:txBody>
      </p:sp>
      <p:sp>
        <p:nvSpPr>
          <p:cNvPr id="5" name="Footer Placeholder 4"/>
          <p:cNvSpPr>
            <a:spLocks noGrp="1"/>
          </p:cNvSpPr>
          <p:nvPr>
            <p:ph type="ftr" sz="quarter" idx="11"/>
          </p:nvPr>
        </p:nvSpPr>
        <p:spPr>
          <a:xfrm>
            <a:off x="2898648" y="6355080"/>
            <a:ext cx="347472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1069848" y="6355080"/>
            <a:ext cx="1520952" cy="365760"/>
          </a:xfrm>
          <a:prstGeom prst="rect">
            <a:avLst/>
          </a:prstGeom>
        </p:spPr>
        <p:txBody>
          <a:bodyPr/>
          <a:lstStyle/>
          <a:p>
            <a:fld id="{F5E9233F-AD78-4B63-9D95-017154BBF8E2}"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a:xfrm>
            <a:off x="7086600" y="6324600"/>
            <a:ext cx="1905000" cy="365760"/>
          </a:xfrm>
          <a:prstGeom prst="rect">
            <a:avLst/>
          </a:prstGeom>
        </p:spPr>
        <p:txBody>
          <a:bodyPr/>
          <a:lstStyle/>
          <a:p>
            <a:fld id="{35D67195-D53A-4E21-99C2-52EFA2A45D88}" type="datetimeFigureOut">
              <a:rPr lang="en-US" smtClean="0"/>
              <a:pPr/>
              <a:t>2/8/2021</a:t>
            </a:fld>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8305800" y="6324600"/>
            <a:ext cx="685800" cy="365760"/>
          </a:xfrm>
          <a:prstGeom prst="rect">
            <a:avLst/>
          </a:prstGeom>
        </p:spPr>
        <p:txBody>
          <a:bodyPr/>
          <a:lstStyle/>
          <a:p>
            <a:fld id="{F5E9233F-AD78-4B63-9D95-017154BBF8E2}"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a:xfrm>
            <a:off x="7086600" y="6324600"/>
            <a:ext cx="1905000" cy="365760"/>
          </a:xfrm>
          <a:prstGeom prst="rect">
            <a:avLst/>
          </a:prstGeom>
        </p:spPr>
        <p:txBody>
          <a:bodyPr/>
          <a:lstStyle/>
          <a:p>
            <a:fld id="{35D67195-D53A-4E21-99C2-52EFA2A45D88}" type="datetimeFigureOut">
              <a:rPr lang="en-US" smtClean="0"/>
              <a:pPr/>
              <a:t>2/8/2021</a:t>
            </a:fld>
            <a:endParaRPr lang="en-US"/>
          </a:p>
        </p:txBody>
      </p:sp>
      <p:sp>
        <p:nvSpPr>
          <p:cNvPr id="8" name="Footer Placeholder 7"/>
          <p:cNvSpPr>
            <a:spLocks noGrp="1"/>
          </p:cNvSpPr>
          <p:nvPr>
            <p:ph type="ftr" sz="quarter" idx="11"/>
          </p:nvPr>
        </p:nvSpPr>
        <p:spPr>
          <a:xfrm>
            <a:off x="2898648" y="6356350"/>
            <a:ext cx="3505200" cy="365760"/>
          </a:xfrm>
          <a:prstGeom prst="rect">
            <a:avLst/>
          </a:prstGeom>
        </p:spPr>
        <p:txBody>
          <a:bodyPr/>
          <a:lstStyle/>
          <a:p>
            <a:endParaRPr lang="en-US"/>
          </a:p>
        </p:txBody>
      </p:sp>
      <p:sp>
        <p:nvSpPr>
          <p:cNvPr id="9" name="Slide Number Placeholder 8"/>
          <p:cNvSpPr>
            <a:spLocks noGrp="1"/>
          </p:cNvSpPr>
          <p:nvPr>
            <p:ph type="sldNum" sz="quarter" idx="12"/>
          </p:nvPr>
        </p:nvSpPr>
        <p:spPr>
          <a:xfrm>
            <a:off x="8305800" y="6324600"/>
            <a:ext cx="685800" cy="365760"/>
          </a:xfrm>
          <a:prstGeom prst="rect">
            <a:avLst/>
          </a:prstGeom>
        </p:spPr>
        <p:txBody>
          <a:bodyPr/>
          <a:lstStyle/>
          <a:p>
            <a:fld id="{F5E9233F-AD78-4B63-9D95-017154BBF8E2}"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a:xfrm>
            <a:off x="7086600" y="6324600"/>
            <a:ext cx="1905000" cy="365760"/>
          </a:xfrm>
          <a:prstGeom prst="rect">
            <a:avLst/>
          </a:prstGeom>
        </p:spPr>
        <p:txBody>
          <a:bodyPr/>
          <a:lstStyle/>
          <a:p>
            <a:fld id="{35D67195-D53A-4E21-99C2-52EFA2A45D88}" type="datetimeFigureOut">
              <a:rPr lang="en-US" smtClean="0"/>
              <a:pPr/>
              <a:t>2/8/2021</a:t>
            </a:fld>
            <a:endParaRPr lang="en-US"/>
          </a:p>
        </p:txBody>
      </p:sp>
      <p:sp>
        <p:nvSpPr>
          <p:cNvPr id="4" name="Footer Placeholder 3"/>
          <p:cNvSpPr>
            <a:spLocks noGrp="1"/>
          </p:cNvSpPr>
          <p:nvPr>
            <p:ph type="ftr" sz="quarter" idx="11"/>
          </p:nvPr>
        </p:nvSpPr>
        <p:spPr>
          <a:xfrm>
            <a:off x="2898648" y="6356350"/>
            <a:ext cx="3505200" cy="365760"/>
          </a:xfrm>
          <a:prstGeom prst="rect">
            <a:avLst/>
          </a:prstGeom>
        </p:spPr>
        <p:txBody>
          <a:bodyPr/>
          <a:lstStyle/>
          <a:p>
            <a:endParaRPr lang="en-US"/>
          </a:p>
        </p:txBody>
      </p:sp>
      <p:sp>
        <p:nvSpPr>
          <p:cNvPr id="5" name="Slide Number Placeholder 4"/>
          <p:cNvSpPr>
            <a:spLocks noGrp="1"/>
          </p:cNvSpPr>
          <p:nvPr>
            <p:ph type="sldNum" sz="quarter" idx="12"/>
          </p:nvPr>
        </p:nvSpPr>
        <p:spPr>
          <a:xfrm>
            <a:off x="8305800" y="6324600"/>
            <a:ext cx="685800" cy="365760"/>
          </a:xfrm>
          <a:prstGeom prst="rect">
            <a:avLst/>
          </a:prstGeom>
        </p:spPr>
        <p:txBody>
          <a:bodyPr/>
          <a:lstStyle/>
          <a:p>
            <a:fld id="{F5E9233F-AD78-4B63-9D95-017154BBF8E2}"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86600" y="6324600"/>
            <a:ext cx="1905000" cy="365760"/>
          </a:xfrm>
          <a:prstGeom prst="rect">
            <a:avLst/>
          </a:prstGeom>
        </p:spPr>
        <p:txBody>
          <a:bodyPr/>
          <a:lstStyle/>
          <a:p>
            <a:fld id="{35D67195-D53A-4E21-99C2-52EFA2A45D88}" type="datetimeFigureOut">
              <a:rPr lang="en-US" smtClean="0"/>
              <a:pPr/>
              <a:t>2/8/2021</a:t>
            </a:fld>
            <a:endParaRPr lang="en-US"/>
          </a:p>
        </p:txBody>
      </p:sp>
      <p:sp>
        <p:nvSpPr>
          <p:cNvPr id="3" name="Footer Placeholder 2"/>
          <p:cNvSpPr>
            <a:spLocks noGrp="1"/>
          </p:cNvSpPr>
          <p:nvPr>
            <p:ph type="ftr" sz="quarter" idx="11"/>
          </p:nvPr>
        </p:nvSpPr>
        <p:spPr>
          <a:xfrm>
            <a:off x="2898648" y="6356350"/>
            <a:ext cx="3505200" cy="365760"/>
          </a:xfrm>
          <a:prstGeom prst="rect">
            <a:avLst/>
          </a:prstGeom>
        </p:spPr>
        <p:txBody>
          <a:bodyPr/>
          <a:lstStyle/>
          <a:p>
            <a:endParaRPr lang="en-US"/>
          </a:p>
        </p:txBody>
      </p:sp>
      <p:sp>
        <p:nvSpPr>
          <p:cNvPr id="4" name="Slide Number Placeholder 3"/>
          <p:cNvSpPr>
            <a:spLocks noGrp="1"/>
          </p:cNvSpPr>
          <p:nvPr>
            <p:ph type="sldNum" sz="quarter" idx="12"/>
          </p:nvPr>
        </p:nvSpPr>
        <p:spPr>
          <a:xfrm>
            <a:off x="8305800" y="6324600"/>
            <a:ext cx="685800" cy="365760"/>
          </a:xfrm>
          <a:prstGeom prst="rect">
            <a:avLst/>
          </a:prstGeom>
        </p:spPr>
        <p:txBody>
          <a:bodyPr/>
          <a:lstStyle/>
          <a:p>
            <a:fld id="{F5E9233F-AD78-4B63-9D95-017154BBF8E2}"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7086600" y="6324600"/>
            <a:ext cx="1905000" cy="365760"/>
          </a:xfrm>
          <a:prstGeom prst="rect">
            <a:avLst/>
          </a:prstGeom>
        </p:spPr>
        <p:txBody>
          <a:bodyPr/>
          <a:lstStyle/>
          <a:p>
            <a:fld id="{35D67195-D53A-4E21-99C2-52EFA2A45D88}" type="datetimeFigureOut">
              <a:rPr lang="en-US" smtClean="0"/>
              <a:pPr/>
              <a:t>2/8/2021</a:t>
            </a:fld>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8305800" y="6324600"/>
            <a:ext cx="685800" cy="365760"/>
          </a:xfrm>
          <a:prstGeom prst="rect">
            <a:avLst/>
          </a:prstGeom>
        </p:spPr>
        <p:txBody>
          <a:bodyPr/>
          <a:lstStyle/>
          <a:p>
            <a:fld id="{F5E9233F-AD78-4B63-9D95-017154BBF8E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7086600" y="6324600"/>
            <a:ext cx="1905000" cy="365760"/>
          </a:xfrm>
          <a:prstGeom prst="rect">
            <a:avLst/>
          </a:prstGeom>
        </p:spPr>
        <p:txBody>
          <a:bodyPr/>
          <a:lstStyle/>
          <a:p>
            <a:fld id="{35D67195-D53A-4E21-99C2-52EFA2A45D88}" type="datetimeFigureOut">
              <a:rPr lang="en-US" smtClean="0"/>
              <a:pPr/>
              <a:t>2/8/2021</a:t>
            </a:fld>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8305800" y="6324600"/>
            <a:ext cx="685800" cy="365760"/>
          </a:xfrm>
          <a:prstGeom prst="rect">
            <a:avLst/>
          </a:prstGeom>
        </p:spPr>
        <p:txBody>
          <a:bodyPr/>
          <a:lstStyle/>
          <a:p>
            <a:fld id="{F5E9233F-AD78-4B63-9D95-017154BBF8E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rtl="0" eaLnBrk="1" latinLnBrk="0" hangingPunct="1">
        <a:spcBef>
          <a:spcPct val="0"/>
        </a:spcBef>
        <a:buNone/>
        <a:defRPr kumimoji="0" sz="3200" kern="1200">
          <a:solidFill>
            <a:schemeClr val="tx2"/>
          </a:solidFill>
          <a:latin typeface="Arial" pitchFamily="34" charset="0"/>
          <a:ea typeface="+mj-ea"/>
          <a:cs typeface="Arial" pitchFamily="34" charset="0"/>
        </a:defRPr>
      </a:lvl1pPr>
    </p:titleStyle>
    <p:bodyStyle>
      <a:lvl1pPr marL="274320" indent="-274320" algn="l" rtl="0" eaLnBrk="1" latinLnBrk="0" hangingPunct="1">
        <a:spcBef>
          <a:spcPts val="600"/>
        </a:spcBef>
        <a:buClr>
          <a:schemeClr val="accent1"/>
        </a:buClr>
        <a:buSzPct val="76000"/>
        <a:buFont typeface="Wingdings" pitchFamily="2" charset="2"/>
        <a:buChar char="Ø"/>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pitchFamily="2" charset="2"/>
        <a:buChar char="Ø"/>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pitchFamily="2" charset="2"/>
        <a:buChar char="Ø"/>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pitchFamily="2" charset="2"/>
        <a:buChar char="Ø"/>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pitchFamily="2" charset="2"/>
        <a:buChar char="Ø"/>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uDYba0m6ztE" TargetMode="External"/><Relationship Id="rId2" Type="http://schemas.openxmlformats.org/officeDocument/2006/relationships/hyperlink" Target="https://www.youtube.com/watch?v=0Rnq1NpHdmw" TargetMode="External"/><Relationship Id="rId1" Type="http://schemas.openxmlformats.org/officeDocument/2006/relationships/slideLayout" Target="../slideLayouts/slideLayout2.xml"/><Relationship Id="rId4" Type="http://schemas.openxmlformats.org/officeDocument/2006/relationships/hyperlink" Target="http://www.ted.com/talks/ben_goldacre_battling_bad_scienc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usinessweek.com/magazine/correlation-or-causation-12012011-gfx.html"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docid=hlj_4kftLWUSMM&amp;tbnid=t6jOIT-NtJvznM:&amp;ved=0CAUQjRw&amp;url=http://www.sportssensors.com/by-sport/billiards/&amp;ei=Hl07Up_tF4GO2gXVn4H4Bg&amp;bvm=bv.52288139,bs.1,d.dmg&amp;psig=AFQjCNHRvOBU_3XtrZBL94_wIs9Uwa4aMA&amp;ust=137970852553938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docid=hlj_4kftLWUSMM&amp;tbnid=t6jOIT-NtJvznM:&amp;ved=0CAUQjRw&amp;url=http://www.sportssensors.com/by-sport/billiards/&amp;ei=Hl07Up_tF4GO2gXVn4H4Bg&amp;bvm=bv.52288139,bs.1,d.dmg&amp;psig=AFQjCNHRvOBU_3XtrZBL94_wIs9Uwa4aMA&amp;ust=1379708525539387"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ired.com/story/were-all-p-hacking-now/" TargetMode="External"/><Relationship Id="rId2" Type="http://schemas.openxmlformats.org/officeDocument/2006/relationships/hyperlink" Target="https://www.sciencemag.org/news/2020/01/fda-and-nih-let-clinical-trial-sponsors-keep-results-secret-and-break-law" TargetMode="External"/><Relationship Id="rId1" Type="http://schemas.openxmlformats.org/officeDocument/2006/relationships/slideLayout" Target="../slideLayouts/slideLayout2.xml"/><Relationship Id="rId6" Type="http://schemas.openxmlformats.org/officeDocument/2006/relationships/hyperlink" Target="https://journals.sagepub.com/doi/abs/10.1207/s15327957pspr0203_4" TargetMode="External"/><Relationship Id="rId5" Type="http://schemas.openxmlformats.org/officeDocument/2006/relationships/hyperlink" Target="http://www.stat.columbia.edu/~gelman/research/unpublished/p_hacking.pdf" TargetMode="External"/><Relationship Id="rId4" Type="http://schemas.openxmlformats.org/officeDocument/2006/relationships/hyperlink" Target="https://projects.fivethirtyeight.com/p-hack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nsead.edu/faculty-research/faculty/eric-luis-uhlmann" TargetMode="External"/><Relationship Id="rId2" Type="http://schemas.openxmlformats.org/officeDocument/2006/relationships/hyperlink" Target="https://osf.io/gvm2z/" TargetMode="External"/><Relationship Id="rId1" Type="http://schemas.openxmlformats.org/officeDocument/2006/relationships/slideLayout" Target="../slideLayouts/slideLayout2.xml"/><Relationship Id="rId5" Type="http://schemas.openxmlformats.org/officeDocument/2006/relationships/hyperlink" Target="https://fivethirtyeight.com/wp-content/uploads/2015/08/truth-vigilantes-soccer-calls2.png?w=1024" TargetMode="External"/><Relationship Id="rId4" Type="http://schemas.openxmlformats.org/officeDocument/2006/relationships/hyperlink" Target="https://fivethirtyeight.com/features/science-isnt-brok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Research Design and Assessment</a:t>
            </a:r>
          </a:p>
        </p:txBody>
      </p:sp>
      <p:sp>
        <p:nvSpPr>
          <p:cNvPr id="3" name="Subtitle 2"/>
          <p:cNvSpPr>
            <a:spLocks noGrp="1"/>
          </p:cNvSpPr>
          <p:nvPr>
            <p:ph type="subTitle" idx="1"/>
          </p:nvPr>
        </p:nvSpPr>
        <p:spPr/>
        <p:txBody>
          <a:bodyPr/>
          <a:lstStyle/>
          <a:p>
            <a:r>
              <a:rPr lang="en-US" dirty="0"/>
              <a:t>MANA 5344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7650"/>
            <a:ext cx="3200400" cy="4000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581275"/>
            <a:ext cx="2667000" cy="3333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342900"/>
            <a:ext cx="3124200" cy="3905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2700" y="247650"/>
            <a:ext cx="2804160" cy="35052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3048000"/>
            <a:ext cx="2636520" cy="3295650"/>
          </a:xfrm>
          <a:prstGeom prst="rect">
            <a:avLst/>
          </a:prstGeom>
        </p:spPr>
      </p:pic>
    </p:spTree>
    <p:extLst>
      <p:ext uri="{BB962C8B-B14F-4D97-AF65-F5344CB8AC3E}">
        <p14:creationId xmlns:p14="http://schemas.microsoft.com/office/powerpoint/2010/main" val="2848437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228608"/>
          <a:ext cx="8229600" cy="6070870"/>
        </p:xfrm>
        <a:graphic>
          <a:graphicData uri="http://schemas.openxmlformats.org/drawingml/2006/table">
            <a:tbl>
              <a:tblPr>
                <a:tableStyleId>{5C22544A-7EE6-4342-B048-85BDC9FD1C3A}</a:tableStyleId>
              </a:tblPr>
              <a:tblGrid>
                <a:gridCol w="1015403">
                  <a:extLst>
                    <a:ext uri="{9D8B030D-6E8A-4147-A177-3AD203B41FA5}">
                      <a16:colId xmlns:a16="http://schemas.microsoft.com/office/drawing/2014/main" val="68155984"/>
                    </a:ext>
                  </a:extLst>
                </a:gridCol>
                <a:gridCol w="7214197">
                  <a:extLst>
                    <a:ext uri="{9D8B030D-6E8A-4147-A177-3AD203B41FA5}">
                      <a16:colId xmlns:a16="http://schemas.microsoft.com/office/drawing/2014/main" val="3812626008"/>
                    </a:ext>
                  </a:extLst>
                </a:gridCol>
              </a:tblGrid>
              <a:tr h="213798">
                <a:tc>
                  <a:txBody>
                    <a:bodyPr/>
                    <a:lstStyle/>
                    <a:p>
                      <a:pPr algn="l" fontAlgn="b"/>
                      <a:r>
                        <a:rPr lang="en-US" sz="1100" u="none" strike="noStrike">
                          <a:effectLst/>
                        </a:rPr>
                        <a:t>playerShort</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short player ID\</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3548822426"/>
                  </a:ext>
                </a:extLst>
              </a:tr>
              <a:tr h="213798">
                <a:tc>
                  <a:txBody>
                    <a:bodyPr/>
                    <a:lstStyle/>
                    <a:p>
                      <a:pPr algn="l" fontAlgn="b"/>
                      <a:r>
                        <a:rPr lang="en-US" sz="1100" u="none" strike="noStrike">
                          <a:effectLst/>
                        </a:rPr>
                        <a:t>player</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player name\</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221806120"/>
                  </a:ext>
                </a:extLst>
              </a:tr>
              <a:tr h="213798">
                <a:tc>
                  <a:txBody>
                    <a:bodyPr/>
                    <a:lstStyle/>
                    <a:p>
                      <a:pPr algn="l" fontAlgn="b"/>
                      <a:r>
                        <a:rPr lang="en-US" sz="1100" u="none" strike="noStrike">
                          <a:effectLst/>
                        </a:rPr>
                        <a:t>club</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player club\</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1280094520"/>
                  </a:ext>
                </a:extLst>
              </a:tr>
              <a:tr h="213798">
                <a:tc>
                  <a:txBody>
                    <a:bodyPr/>
                    <a:lstStyle/>
                    <a:p>
                      <a:pPr algn="l" fontAlgn="b"/>
                      <a:r>
                        <a:rPr lang="en-US" sz="1100" u="none" strike="noStrike">
                          <a:effectLst/>
                        </a:rPr>
                        <a:t>leagueCountry</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country of player club (England, Germany, France, and Spain)\</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1118744193"/>
                  </a:ext>
                </a:extLst>
              </a:tr>
              <a:tr h="213798">
                <a:tc>
                  <a:txBody>
                    <a:bodyPr/>
                    <a:lstStyle/>
                    <a:p>
                      <a:pPr algn="l" fontAlgn="b"/>
                      <a:r>
                        <a:rPr lang="en-US" sz="1100" u="none" strike="noStrike">
                          <a:effectLst/>
                        </a:rPr>
                        <a:t>birthday</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player birthday\</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2780957999"/>
                  </a:ext>
                </a:extLst>
              </a:tr>
              <a:tr h="213798">
                <a:tc>
                  <a:txBody>
                    <a:bodyPr/>
                    <a:lstStyle/>
                    <a:p>
                      <a:pPr algn="l" fontAlgn="b"/>
                      <a:r>
                        <a:rPr lang="en-US" sz="1100" u="none" strike="noStrike">
                          <a:effectLst/>
                        </a:rPr>
                        <a:t>height</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player height (in cm)\</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216891282"/>
                  </a:ext>
                </a:extLst>
              </a:tr>
              <a:tr h="213798">
                <a:tc>
                  <a:txBody>
                    <a:bodyPr/>
                    <a:lstStyle/>
                    <a:p>
                      <a:pPr algn="l" fontAlgn="b"/>
                      <a:r>
                        <a:rPr lang="en-US" sz="1100" u="none" strike="noStrike">
                          <a:effectLst/>
                        </a:rPr>
                        <a:t>weight</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player weight (in kg)\</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1184185588"/>
                  </a:ext>
                </a:extLst>
              </a:tr>
              <a:tr h="213798">
                <a:tc>
                  <a:txBody>
                    <a:bodyPr/>
                    <a:lstStyle/>
                    <a:p>
                      <a:pPr algn="l" fontAlgn="b"/>
                      <a:r>
                        <a:rPr lang="en-US" sz="1100" u="none" strike="noStrike">
                          <a:effectLst/>
                        </a:rPr>
                        <a:t>position</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detailed player position \</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1734823940"/>
                  </a:ext>
                </a:extLst>
              </a:tr>
              <a:tr h="213798">
                <a:tc>
                  <a:txBody>
                    <a:bodyPr/>
                    <a:lstStyle/>
                    <a:p>
                      <a:pPr algn="l" fontAlgn="b"/>
                      <a:r>
                        <a:rPr lang="en-US" sz="1100" u="none" strike="noStrike">
                          <a:effectLst/>
                        </a:rPr>
                        <a:t>games</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number of games in the player-referee dyad\</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3819169512"/>
                  </a:ext>
                </a:extLst>
              </a:tr>
              <a:tr h="213798">
                <a:tc>
                  <a:txBody>
                    <a:bodyPr/>
                    <a:lstStyle/>
                    <a:p>
                      <a:pPr algn="l" fontAlgn="b"/>
                      <a:r>
                        <a:rPr lang="en-US" sz="1100" u="none" strike="noStrike">
                          <a:effectLst/>
                        </a:rPr>
                        <a:t>victories</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victories in the player-referee dyad\</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1909398744"/>
                  </a:ext>
                </a:extLst>
              </a:tr>
              <a:tr h="213798">
                <a:tc>
                  <a:txBody>
                    <a:bodyPr/>
                    <a:lstStyle/>
                    <a:p>
                      <a:pPr algn="l" fontAlgn="b"/>
                      <a:r>
                        <a:rPr lang="en-US" sz="1100" u="none" strike="noStrike">
                          <a:effectLst/>
                        </a:rPr>
                        <a:t>ties</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ties in the player-referee dyad\</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3183855415"/>
                  </a:ext>
                </a:extLst>
              </a:tr>
              <a:tr h="213798">
                <a:tc>
                  <a:txBody>
                    <a:bodyPr/>
                    <a:lstStyle/>
                    <a:p>
                      <a:pPr algn="l" fontAlgn="b"/>
                      <a:r>
                        <a:rPr lang="en-US" sz="1100" u="none" strike="noStrike">
                          <a:effectLst/>
                        </a:rPr>
                        <a:t>defeats</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losses in the player-referee dyad\</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2869673403"/>
                  </a:ext>
                </a:extLst>
              </a:tr>
              <a:tr h="213798">
                <a:tc>
                  <a:txBody>
                    <a:bodyPr/>
                    <a:lstStyle/>
                    <a:p>
                      <a:pPr algn="l" fontAlgn="b"/>
                      <a:r>
                        <a:rPr lang="en-US" sz="1100" u="none" strike="noStrike">
                          <a:effectLst/>
                        </a:rPr>
                        <a:t>goals</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goals scored by a player in the player-referee dyad\</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3994312650"/>
                  </a:ext>
                </a:extLst>
              </a:tr>
              <a:tr h="213798">
                <a:tc>
                  <a:txBody>
                    <a:bodyPr/>
                    <a:lstStyle/>
                    <a:p>
                      <a:pPr algn="l" fontAlgn="b"/>
                      <a:r>
                        <a:rPr lang="en-US" sz="1100" u="none" strike="noStrike">
                          <a:effectLst/>
                        </a:rPr>
                        <a:t>yellowCards</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number of yellow cards player received from referee\</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1235912603"/>
                  </a:ext>
                </a:extLst>
              </a:tr>
              <a:tr h="213798">
                <a:tc>
                  <a:txBody>
                    <a:bodyPr/>
                    <a:lstStyle/>
                    <a:p>
                      <a:pPr algn="l" fontAlgn="b"/>
                      <a:r>
                        <a:rPr lang="en-US" sz="1100" u="none" strike="noStrike">
                          <a:effectLst/>
                        </a:rPr>
                        <a:t>yellowReds</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number of yellow-red cards player received from referee\</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1497909019"/>
                  </a:ext>
                </a:extLst>
              </a:tr>
              <a:tr h="213798">
                <a:tc>
                  <a:txBody>
                    <a:bodyPr/>
                    <a:lstStyle/>
                    <a:p>
                      <a:pPr algn="l" fontAlgn="b"/>
                      <a:r>
                        <a:rPr lang="en-US" sz="1100" u="none" strike="noStrike">
                          <a:effectLst/>
                        </a:rPr>
                        <a:t>redCards</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number of red cards player received from referee\</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3280633149"/>
                  </a:ext>
                </a:extLst>
              </a:tr>
              <a:tr h="213798">
                <a:tc>
                  <a:txBody>
                    <a:bodyPr/>
                    <a:lstStyle/>
                    <a:p>
                      <a:pPr algn="l" fontAlgn="b"/>
                      <a:r>
                        <a:rPr lang="en-US" sz="1100" u="none" strike="noStrike">
                          <a:effectLst/>
                        </a:rPr>
                        <a:t>photoID</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ID of player photo (if available)\</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3081328213"/>
                  </a:ext>
                </a:extLst>
              </a:tr>
              <a:tr h="213798">
                <a:tc>
                  <a:txBody>
                    <a:bodyPr/>
                    <a:lstStyle/>
                    <a:p>
                      <a:pPr algn="l" fontAlgn="b"/>
                      <a:r>
                        <a:rPr lang="en-US" sz="1100" u="none" strike="noStrike">
                          <a:effectLst/>
                        </a:rPr>
                        <a:t>rater1</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skin rating of photo by rater 1 (5-point scale ranging from \'93very light skin\'94 to \'93very dark skin\'94)\</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1112446846"/>
                  </a:ext>
                </a:extLst>
              </a:tr>
              <a:tr h="213798">
                <a:tc>
                  <a:txBody>
                    <a:bodyPr/>
                    <a:lstStyle/>
                    <a:p>
                      <a:pPr algn="l" fontAlgn="b"/>
                      <a:r>
                        <a:rPr lang="en-US" sz="1100" u="none" strike="noStrike">
                          <a:effectLst/>
                        </a:rPr>
                        <a:t>rater2</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skin rating of photo by rater 2 (5-point scale ranging from \'93very light skin\'94 to \'93very dark skin\'94)\</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1442635377"/>
                  </a:ext>
                </a:extLst>
              </a:tr>
              <a:tr h="213798">
                <a:tc>
                  <a:txBody>
                    <a:bodyPr/>
                    <a:lstStyle/>
                    <a:p>
                      <a:pPr algn="l" fontAlgn="b"/>
                      <a:r>
                        <a:rPr lang="en-US" sz="1100" u="none" strike="noStrike">
                          <a:effectLst/>
                        </a:rPr>
                        <a:t>refNum</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unique referee ID number (referee name removed for anonymizing purposes)\</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93423853"/>
                  </a:ext>
                </a:extLst>
              </a:tr>
              <a:tr h="213798">
                <a:tc>
                  <a:txBody>
                    <a:bodyPr/>
                    <a:lstStyle/>
                    <a:p>
                      <a:pPr algn="l" fontAlgn="b"/>
                      <a:r>
                        <a:rPr lang="en-US" sz="1100" u="none" strike="noStrike">
                          <a:effectLst/>
                        </a:rPr>
                        <a:t>refCountry</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unique referee country ID number (country name removed for anonymizing purposes)\</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1329023300"/>
                  </a:ext>
                </a:extLst>
              </a:tr>
              <a:tr h="213798">
                <a:tc>
                  <a:txBody>
                    <a:bodyPr/>
                    <a:lstStyle/>
                    <a:p>
                      <a:pPr algn="l" fontAlgn="b"/>
                      <a:r>
                        <a:rPr lang="en-US" sz="1100" u="none" strike="noStrike">
                          <a:effectLst/>
                        </a:rPr>
                        <a:t>meanIAT</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mean implicit bias score (using the race IAT) for referee country, higher values correspond to faster white | good, black | bad associations \</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2540534184"/>
                  </a:ext>
                </a:extLst>
              </a:tr>
              <a:tr h="213798">
                <a:tc>
                  <a:txBody>
                    <a:bodyPr/>
                    <a:lstStyle/>
                    <a:p>
                      <a:pPr algn="l" fontAlgn="b"/>
                      <a:r>
                        <a:rPr lang="en-US" sz="1100" u="none" strike="noStrike">
                          <a:effectLst/>
                        </a:rPr>
                        <a:t>nIAT</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sample size for race IAT in that particular country\</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779814970"/>
                  </a:ext>
                </a:extLst>
              </a:tr>
              <a:tr h="213798">
                <a:tc>
                  <a:txBody>
                    <a:bodyPr/>
                    <a:lstStyle/>
                    <a:p>
                      <a:pPr algn="l" fontAlgn="b"/>
                      <a:r>
                        <a:rPr lang="en-US" sz="1100" u="none" strike="noStrike">
                          <a:effectLst/>
                        </a:rPr>
                        <a:t>seIAT</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standard error for mean estimate of race IAT       \</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1730478486"/>
                  </a:ext>
                </a:extLst>
              </a:tr>
              <a:tr h="384838">
                <a:tc>
                  <a:txBody>
                    <a:bodyPr/>
                    <a:lstStyle/>
                    <a:p>
                      <a:pPr algn="l" fontAlgn="b"/>
                      <a:r>
                        <a:rPr lang="en-US" sz="1100" u="none" strike="noStrike">
                          <a:effectLst/>
                        </a:rPr>
                        <a:t>meanExp</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mean explicit bias score (using a racial thermometer task) for referee country, higher values correspond to greater feelings of warmth toward whites versus blacks\</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243418733"/>
                  </a:ext>
                </a:extLst>
              </a:tr>
              <a:tr h="213798">
                <a:tc>
                  <a:txBody>
                    <a:bodyPr/>
                    <a:lstStyle/>
                    <a:p>
                      <a:pPr algn="l" fontAlgn="b"/>
                      <a:r>
                        <a:rPr lang="en-US" sz="1100" u="none" strike="noStrike">
                          <a:effectLst/>
                        </a:rPr>
                        <a:t>nExp</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a:effectLst/>
                        </a:rPr>
                        <a:t>\b0  - sample size for explicit bias in that particular country\</a:t>
                      </a:r>
                      <a:endParaRPr lang="en-US" sz="1100" b="0" i="0" u="none" strike="noStrike">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2280368543"/>
                  </a:ext>
                </a:extLst>
              </a:tr>
              <a:tr h="213798">
                <a:tc>
                  <a:txBody>
                    <a:bodyPr/>
                    <a:lstStyle/>
                    <a:p>
                      <a:pPr algn="l" fontAlgn="b"/>
                      <a:r>
                        <a:rPr lang="en-US" sz="1100" u="none" strike="noStrike">
                          <a:effectLst/>
                        </a:rPr>
                        <a:t>seExp</a:t>
                      </a:r>
                      <a:endParaRPr lang="en-US" sz="11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ctr"/>
                      <a:r>
                        <a:rPr lang="en-US" sz="1100" u="none" strike="noStrike" dirty="0">
                          <a:effectLst/>
                        </a:rPr>
                        <a:t>\b0  - standard error for mean estimate of explicit bias measure\</a:t>
                      </a:r>
                      <a:endParaRPr lang="en-US" sz="1100" b="0" i="0" u="none" strike="noStrike" dirty="0">
                        <a:solidFill>
                          <a:srgbClr val="000000"/>
                        </a:solidFill>
                        <a:effectLst/>
                        <a:latin typeface="Calibri" panose="020F0502020204030204" pitchFamily="34" charset="0"/>
                      </a:endParaRPr>
                    </a:p>
                  </a:txBody>
                  <a:tcPr marL="5802" marR="5802" marT="5802" marB="0" anchor="ctr"/>
                </a:tc>
                <a:extLst>
                  <a:ext uri="{0D108BD9-81ED-4DB2-BD59-A6C34878D82A}">
                    <a16:rowId xmlns:a16="http://schemas.microsoft.com/office/drawing/2014/main" val="870090780"/>
                  </a:ext>
                </a:extLst>
              </a:tr>
            </a:tbl>
          </a:graphicData>
        </a:graphic>
      </p:graphicFrame>
    </p:spTree>
    <p:extLst>
      <p:ext uri="{BB962C8B-B14F-4D97-AF65-F5344CB8AC3E}">
        <p14:creationId xmlns:p14="http://schemas.microsoft.com/office/powerpoint/2010/main" val="282875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2E48-D051-4D16-8C6A-15918A2D2867}"/>
              </a:ext>
            </a:extLst>
          </p:cNvPr>
          <p:cNvSpPr>
            <a:spLocks noGrp="1"/>
          </p:cNvSpPr>
          <p:nvPr>
            <p:ph type="title"/>
          </p:nvPr>
        </p:nvSpPr>
        <p:spPr/>
        <p:txBody>
          <a:bodyPr/>
          <a:lstStyle/>
          <a:p>
            <a:r>
              <a:rPr lang="en-US" dirty="0"/>
              <a:t>Same Data and Research Questions</a:t>
            </a:r>
          </a:p>
        </p:txBody>
      </p:sp>
      <p:sp>
        <p:nvSpPr>
          <p:cNvPr id="3" name="Content Placeholder 2">
            <a:extLst>
              <a:ext uri="{FF2B5EF4-FFF2-40B4-BE49-F238E27FC236}">
                <a16:creationId xmlns:a16="http://schemas.microsoft.com/office/drawing/2014/main" id="{36309EEF-060C-49C1-8DBD-62E4AFFEC5BB}"/>
              </a:ext>
            </a:extLst>
          </p:cNvPr>
          <p:cNvSpPr>
            <a:spLocks noGrp="1"/>
          </p:cNvSpPr>
          <p:nvPr>
            <p:ph sz="quarter" idx="1"/>
          </p:nvPr>
        </p:nvSpPr>
        <p:spPr>
          <a:xfrm>
            <a:off x="457200" y="1219200"/>
            <a:ext cx="8229600" cy="5410200"/>
          </a:xfrm>
        </p:spPr>
        <p:txBody>
          <a:bodyPr>
            <a:normAutofit lnSpcReduction="10000"/>
          </a:bodyPr>
          <a:lstStyle/>
          <a:p>
            <a:pPr marL="514350" indent="-514350">
              <a:lnSpc>
                <a:spcPct val="120000"/>
              </a:lnSpc>
              <a:spcBef>
                <a:spcPts val="0"/>
              </a:spcBef>
              <a:buFont typeface="+mj-lt"/>
              <a:buAutoNum type="arabicPeriod"/>
            </a:pPr>
            <a:r>
              <a:rPr lang="en-US" sz="1000" dirty="0"/>
              <a:t>We use a variety of different regressions.  First, we use ordinary least squares with robust standard errors and control for various things such as height, weight, age.  We also add in fixed effects for league country, position, club, and referee.  In addition, we employ a logistic regression and nonlinear regression to compare with our OLS regressions. </a:t>
            </a:r>
          </a:p>
          <a:p>
            <a:pPr marL="514350" indent="-514350">
              <a:lnSpc>
                <a:spcPct val="120000"/>
              </a:lnSpc>
              <a:spcBef>
                <a:spcPts val="0"/>
              </a:spcBef>
              <a:buFont typeface="+mj-lt"/>
              <a:buAutoNum type="arabicPeriod"/>
            </a:pPr>
            <a:r>
              <a:rPr lang="en-US" sz="1000" dirty="0"/>
              <a:t>Linear regression, logistic regression</a:t>
            </a:r>
          </a:p>
          <a:p>
            <a:pPr marL="514350" indent="-514350">
              <a:lnSpc>
                <a:spcPct val="120000"/>
              </a:lnSpc>
              <a:spcBef>
                <a:spcPts val="0"/>
              </a:spcBef>
              <a:buFont typeface="+mj-lt"/>
              <a:buAutoNum type="arabicPeriod"/>
            </a:pPr>
            <a:r>
              <a:rPr lang="en-US" sz="1000" dirty="0"/>
              <a:t>Multilevel Binomial Logistic Regression using </a:t>
            </a:r>
            <a:r>
              <a:rPr lang="en-US" sz="1000" dirty="0" err="1"/>
              <a:t>bayesian</a:t>
            </a:r>
            <a:r>
              <a:rPr lang="en-US" sz="1000" dirty="0"/>
              <a:t> inference.</a:t>
            </a:r>
          </a:p>
          <a:p>
            <a:pPr marL="514350" indent="-514350">
              <a:lnSpc>
                <a:spcPct val="120000"/>
              </a:lnSpc>
              <a:spcBef>
                <a:spcPts val="0"/>
              </a:spcBef>
              <a:buFont typeface="+mj-lt"/>
              <a:buAutoNum type="arabicPeriod"/>
            </a:pPr>
            <a:r>
              <a:rPr lang="en-US" sz="1000" dirty="0"/>
              <a:t>Correlations and partial correlations.</a:t>
            </a:r>
          </a:p>
          <a:p>
            <a:pPr marL="514350" indent="-514350">
              <a:lnSpc>
                <a:spcPct val="120000"/>
              </a:lnSpc>
              <a:spcBef>
                <a:spcPts val="0"/>
              </a:spcBef>
              <a:buFont typeface="+mj-lt"/>
              <a:buAutoNum type="arabicPeriod"/>
            </a:pPr>
            <a:r>
              <a:rPr lang="en-US" sz="1000" dirty="0"/>
              <a:t>Multilevel modeling, hierarchical linear models).</a:t>
            </a:r>
          </a:p>
          <a:p>
            <a:pPr marL="514350" indent="-514350">
              <a:lnSpc>
                <a:spcPct val="120000"/>
              </a:lnSpc>
              <a:spcBef>
                <a:spcPts val="0"/>
              </a:spcBef>
              <a:buFont typeface="+mj-lt"/>
              <a:buAutoNum type="arabicPeriod"/>
            </a:pPr>
            <a:r>
              <a:rPr lang="en-US" sz="1000" dirty="0"/>
              <a:t>Linear probability model</a:t>
            </a:r>
          </a:p>
          <a:p>
            <a:pPr marL="514350" indent="-514350">
              <a:lnSpc>
                <a:spcPct val="120000"/>
              </a:lnSpc>
              <a:spcBef>
                <a:spcPts val="0"/>
              </a:spcBef>
              <a:buFont typeface="+mj-lt"/>
              <a:buAutoNum type="arabicPeriod"/>
            </a:pPr>
            <a:r>
              <a:rPr lang="en-US" sz="1000" dirty="0"/>
              <a:t>Profile regression, which is a Dirichlet process Bayesian clustering and is implemented in the R package </a:t>
            </a:r>
            <a:r>
              <a:rPr lang="en-US" sz="1000" dirty="0" err="1"/>
              <a:t>PReMiuM</a:t>
            </a:r>
            <a:r>
              <a:rPr lang="en-US" sz="1000" dirty="0"/>
              <a:t>.</a:t>
            </a:r>
          </a:p>
          <a:p>
            <a:pPr marL="514350" indent="-514350">
              <a:lnSpc>
                <a:spcPct val="120000"/>
              </a:lnSpc>
              <a:spcBef>
                <a:spcPts val="0"/>
              </a:spcBef>
              <a:buFont typeface="+mj-lt"/>
              <a:buAutoNum type="arabicPeriod"/>
            </a:pPr>
            <a:r>
              <a:rPr lang="en-US" sz="1000" dirty="0"/>
              <a:t>For RQ1: ANOVA, Linear Regression For RQ2: Linear Regression</a:t>
            </a:r>
          </a:p>
          <a:p>
            <a:pPr marL="514350" indent="-514350">
              <a:lnSpc>
                <a:spcPct val="120000"/>
              </a:lnSpc>
              <a:spcBef>
                <a:spcPts val="0"/>
              </a:spcBef>
              <a:buFont typeface="+mj-lt"/>
              <a:buAutoNum type="arabicPeriod"/>
            </a:pPr>
            <a:r>
              <a:rPr lang="en-US" sz="1000" dirty="0"/>
              <a:t>Generalized linear mixed effects models (GLMM), with a logit link function (binary outcome)</a:t>
            </a:r>
          </a:p>
          <a:p>
            <a:pPr marL="514350" indent="-514350">
              <a:lnSpc>
                <a:spcPct val="120000"/>
              </a:lnSpc>
              <a:spcBef>
                <a:spcPts val="0"/>
              </a:spcBef>
              <a:buFont typeface="+mj-lt"/>
              <a:buAutoNum type="arabicPeriod"/>
            </a:pPr>
            <a:r>
              <a:rPr lang="en-US" sz="1000" dirty="0"/>
              <a:t>Multilevel regression analyses.</a:t>
            </a:r>
          </a:p>
          <a:p>
            <a:pPr marL="514350" indent="-514350">
              <a:lnSpc>
                <a:spcPct val="120000"/>
              </a:lnSpc>
              <a:spcBef>
                <a:spcPts val="0"/>
              </a:spcBef>
              <a:buFont typeface="+mj-lt"/>
              <a:buAutoNum type="arabicPeriod"/>
            </a:pPr>
            <a:r>
              <a:rPr lang="en-US" sz="1000" dirty="0"/>
              <a:t>Multiple linear regression with a single continuous outcome variable (total red cards) and multiple predictor variables were used to answer question</a:t>
            </a:r>
          </a:p>
          <a:p>
            <a:pPr marL="514350" indent="-514350">
              <a:lnSpc>
                <a:spcPct val="120000"/>
              </a:lnSpc>
              <a:spcBef>
                <a:spcPts val="0"/>
              </a:spcBef>
              <a:buFont typeface="+mj-lt"/>
              <a:buAutoNum type="arabicPeriod"/>
            </a:pPr>
            <a:r>
              <a:rPr lang="en-US" sz="1000" dirty="0"/>
              <a:t>Zero-inflated </a:t>
            </a:r>
            <a:r>
              <a:rPr lang="en-US" sz="1000" dirty="0" err="1"/>
              <a:t>poisson</a:t>
            </a:r>
            <a:r>
              <a:rPr lang="en-US" sz="1000" dirty="0"/>
              <a:t> (ZIP) regression</a:t>
            </a:r>
          </a:p>
          <a:p>
            <a:pPr marL="514350" indent="-514350">
              <a:lnSpc>
                <a:spcPct val="120000"/>
              </a:lnSpc>
              <a:spcBef>
                <a:spcPts val="0"/>
              </a:spcBef>
              <a:buFont typeface="+mj-lt"/>
              <a:buAutoNum type="arabicPeriod"/>
            </a:pPr>
            <a:r>
              <a:rPr lang="en-US" sz="1000" dirty="0" err="1"/>
              <a:t>glm</a:t>
            </a:r>
            <a:r>
              <a:rPr lang="en-US" sz="1000" dirty="0"/>
              <a:t> with </a:t>
            </a:r>
            <a:r>
              <a:rPr lang="en-US" sz="1000" dirty="0" err="1"/>
              <a:t>poisson</a:t>
            </a:r>
            <a:r>
              <a:rPr lang="en-US" sz="1000" dirty="0"/>
              <a:t> distribution</a:t>
            </a:r>
          </a:p>
          <a:p>
            <a:pPr marL="514350" indent="-514350">
              <a:lnSpc>
                <a:spcPct val="120000"/>
              </a:lnSpc>
              <a:spcBef>
                <a:spcPts val="0"/>
              </a:spcBef>
              <a:buFont typeface="+mj-lt"/>
              <a:buAutoNum type="arabicPeriod"/>
            </a:pPr>
            <a:r>
              <a:rPr lang="en-US" sz="1000" dirty="0"/>
              <a:t>WLS (weighted least squares) estimation</a:t>
            </a:r>
          </a:p>
          <a:p>
            <a:pPr marL="514350" indent="-514350">
              <a:lnSpc>
                <a:spcPct val="120000"/>
              </a:lnSpc>
              <a:spcBef>
                <a:spcPts val="0"/>
              </a:spcBef>
              <a:buFont typeface="+mj-lt"/>
              <a:buAutoNum type="arabicPeriod"/>
            </a:pPr>
            <a:r>
              <a:rPr lang="en-US" sz="1000" dirty="0"/>
              <a:t>Hierarchical log-linear modeling. </a:t>
            </a:r>
          </a:p>
          <a:p>
            <a:pPr marL="514350" indent="-514350">
              <a:lnSpc>
                <a:spcPct val="120000"/>
              </a:lnSpc>
              <a:spcBef>
                <a:spcPts val="0"/>
              </a:spcBef>
              <a:buFont typeface="+mj-lt"/>
              <a:buAutoNum type="arabicPeriod"/>
            </a:pPr>
            <a:r>
              <a:rPr lang="en-US" sz="1000" dirty="0"/>
              <a:t>Hierarchical logistic regression was used in both research questions</a:t>
            </a:r>
          </a:p>
          <a:p>
            <a:pPr marL="514350" indent="-514350">
              <a:lnSpc>
                <a:spcPct val="120000"/>
              </a:lnSpc>
              <a:spcBef>
                <a:spcPts val="0"/>
              </a:spcBef>
              <a:buFont typeface="+mj-lt"/>
              <a:buAutoNum type="arabicPeriod"/>
            </a:pPr>
            <a:r>
              <a:rPr lang="en-US" sz="1000" dirty="0"/>
              <a:t>Bayesian </a:t>
            </a:r>
            <a:r>
              <a:rPr lang="en-US" sz="1000" dirty="0" err="1"/>
              <a:t>probit</a:t>
            </a:r>
            <a:r>
              <a:rPr lang="en-US" sz="1000" dirty="0"/>
              <a:t> regression</a:t>
            </a:r>
          </a:p>
          <a:p>
            <a:pPr marL="514350" indent="-514350">
              <a:lnSpc>
                <a:spcPct val="120000"/>
              </a:lnSpc>
              <a:spcBef>
                <a:spcPts val="0"/>
              </a:spcBef>
              <a:buFont typeface="+mj-lt"/>
              <a:buAutoNum type="arabicPeriod"/>
            </a:pPr>
            <a:r>
              <a:rPr lang="en-US" sz="1000" dirty="0"/>
              <a:t>hierarchical Bayes model</a:t>
            </a:r>
          </a:p>
          <a:p>
            <a:pPr marL="514350" indent="-514350">
              <a:lnSpc>
                <a:spcPct val="120000"/>
              </a:lnSpc>
              <a:spcBef>
                <a:spcPts val="0"/>
              </a:spcBef>
              <a:buFont typeface="+mj-lt"/>
              <a:buAutoNum type="arabicPeriod"/>
            </a:pPr>
            <a:r>
              <a:rPr lang="en-US" sz="1000" dirty="0"/>
              <a:t>Linear Regression</a:t>
            </a:r>
          </a:p>
          <a:p>
            <a:pPr marL="514350" indent="-514350">
              <a:lnSpc>
                <a:spcPct val="120000"/>
              </a:lnSpc>
              <a:spcBef>
                <a:spcPts val="0"/>
              </a:spcBef>
              <a:buFont typeface="+mj-lt"/>
              <a:buAutoNum type="arabicPeriod"/>
            </a:pPr>
            <a:r>
              <a:rPr lang="en-US" sz="1000" dirty="0"/>
              <a:t>A four-level multilevel negative-binomial model.</a:t>
            </a:r>
          </a:p>
          <a:p>
            <a:pPr marL="514350" indent="-514350">
              <a:lnSpc>
                <a:spcPct val="120000"/>
              </a:lnSpc>
              <a:spcBef>
                <a:spcPts val="0"/>
              </a:spcBef>
              <a:buFont typeface="+mj-lt"/>
              <a:buAutoNum type="arabicPeriod"/>
            </a:pPr>
            <a:r>
              <a:rPr lang="en-US" sz="1000" dirty="0"/>
              <a:t>Tobit regression analysis</a:t>
            </a:r>
          </a:p>
          <a:p>
            <a:pPr marL="514350" indent="-514350">
              <a:lnSpc>
                <a:spcPct val="120000"/>
              </a:lnSpc>
              <a:spcBef>
                <a:spcPts val="0"/>
              </a:spcBef>
              <a:buFont typeface="+mj-lt"/>
              <a:buAutoNum type="arabicPeriod"/>
            </a:pPr>
            <a:r>
              <a:rPr lang="en-US" sz="1000" dirty="0"/>
              <a:t>The classic OLS, but with dummy variables for each referee and player. Clustered standard errors.</a:t>
            </a:r>
          </a:p>
          <a:p>
            <a:pPr marL="514350" indent="-514350">
              <a:lnSpc>
                <a:spcPct val="120000"/>
              </a:lnSpc>
              <a:spcBef>
                <a:spcPts val="0"/>
              </a:spcBef>
              <a:buFont typeface="+mj-lt"/>
              <a:buAutoNum type="arabicPeriod"/>
            </a:pPr>
            <a:r>
              <a:rPr lang="en-US" sz="1000" dirty="0"/>
              <a:t>Mixed model logistic regression - both frequentist and Bayesian. Multilevel linear modelling</a:t>
            </a:r>
          </a:p>
          <a:p>
            <a:pPr marL="514350" indent="-514350">
              <a:lnSpc>
                <a:spcPct val="120000"/>
              </a:lnSpc>
              <a:spcBef>
                <a:spcPts val="0"/>
              </a:spcBef>
              <a:buFont typeface="+mj-lt"/>
              <a:buAutoNum type="arabicPeriod"/>
            </a:pPr>
            <a:r>
              <a:rPr lang="en-US" sz="1000" dirty="0"/>
              <a:t>We used a hierarchical generalized linear model, with a log link function.</a:t>
            </a:r>
          </a:p>
          <a:p>
            <a:pPr marL="514350" indent="-514350">
              <a:lnSpc>
                <a:spcPct val="120000"/>
              </a:lnSpc>
              <a:spcBef>
                <a:spcPts val="0"/>
              </a:spcBef>
              <a:buFont typeface="+mj-lt"/>
              <a:buAutoNum type="arabicPeriod"/>
            </a:pPr>
            <a:r>
              <a:rPr lang="en-US" sz="1000" dirty="0"/>
              <a:t>Three-level random effects model with Poisson estimation</a:t>
            </a:r>
          </a:p>
          <a:p>
            <a:pPr marL="514350" indent="-514350">
              <a:lnSpc>
                <a:spcPct val="120000"/>
              </a:lnSpc>
              <a:spcBef>
                <a:spcPts val="0"/>
              </a:spcBef>
              <a:buFont typeface="+mj-lt"/>
              <a:buAutoNum type="arabicPeriod"/>
            </a:pPr>
            <a:r>
              <a:rPr lang="en-US" sz="1000" dirty="0"/>
              <a:t>Poisson Regression</a:t>
            </a:r>
          </a:p>
          <a:p>
            <a:pPr marL="514350" indent="-514350">
              <a:lnSpc>
                <a:spcPct val="120000"/>
              </a:lnSpc>
              <a:spcBef>
                <a:spcPts val="0"/>
              </a:spcBef>
              <a:buFont typeface="+mj-lt"/>
              <a:buAutoNum type="arabicPeriod"/>
            </a:pPr>
            <a:r>
              <a:rPr lang="en-US" sz="1000" dirty="0"/>
              <a:t>Generalized linear mixed effects modeling</a:t>
            </a:r>
          </a:p>
          <a:p>
            <a:endParaRPr lang="en-US" sz="900" dirty="0"/>
          </a:p>
        </p:txBody>
      </p:sp>
    </p:spTree>
    <p:extLst>
      <p:ext uri="{BB962C8B-B14F-4D97-AF65-F5344CB8AC3E}">
        <p14:creationId xmlns:p14="http://schemas.microsoft.com/office/powerpoint/2010/main" val="73229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B3A0-C390-418D-993D-6FABB3E975DF}"/>
              </a:ext>
            </a:extLst>
          </p:cNvPr>
          <p:cNvSpPr>
            <a:spLocks noGrp="1"/>
          </p:cNvSpPr>
          <p:nvPr>
            <p:ph type="title"/>
          </p:nvPr>
        </p:nvSpPr>
        <p:spPr/>
        <p:txBody>
          <a:bodyPr/>
          <a:lstStyle/>
          <a:p>
            <a:r>
              <a:rPr lang="en-US" dirty="0"/>
              <a:t>Choices and Methods</a:t>
            </a:r>
          </a:p>
        </p:txBody>
      </p:sp>
      <p:pic>
        <p:nvPicPr>
          <p:cNvPr id="5" name="Picture 4">
            <a:extLst>
              <a:ext uri="{FF2B5EF4-FFF2-40B4-BE49-F238E27FC236}">
                <a16:creationId xmlns:a16="http://schemas.microsoft.com/office/drawing/2014/main" id="{C87F8239-9F99-4936-982D-7ABD280E0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51" y="1371600"/>
            <a:ext cx="8362345" cy="4875312"/>
          </a:xfrm>
          <a:prstGeom prst="rect">
            <a:avLst/>
          </a:prstGeom>
        </p:spPr>
      </p:pic>
    </p:spTree>
    <p:extLst>
      <p:ext uri="{BB962C8B-B14F-4D97-AF65-F5344CB8AC3E}">
        <p14:creationId xmlns:p14="http://schemas.microsoft.com/office/powerpoint/2010/main" val="413955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Battling Bad Science</a:t>
            </a:r>
          </a:p>
        </p:txBody>
      </p:sp>
      <p:sp>
        <p:nvSpPr>
          <p:cNvPr id="3" name="Content Placeholder 2"/>
          <p:cNvSpPr>
            <a:spLocks noGrp="1"/>
          </p:cNvSpPr>
          <p:nvPr>
            <p:ph sz="quarter" idx="1"/>
          </p:nvPr>
        </p:nvSpPr>
        <p:spPr/>
        <p:txBody>
          <a:bodyPr/>
          <a:lstStyle/>
          <a:p>
            <a:pPr marL="0" indent="0">
              <a:buNone/>
            </a:pPr>
            <a:endParaRPr lang="en-US" dirty="0"/>
          </a:p>
          <a:p>
            <a:pPr marL="0" indent="0">
              <a:buNone/>
            </a:pPr>
            <a:r>
              <a:rPr lang="en-US" dirty="0"/>
              <a:t>John Oliver – Scientific Studies: </a:t>
            </a:r>
            <a:r>
              <a:rPr lang="en-US" dirty="0">
                <a:hlinkClick r:id="rId2"/>
              </a:rPr>
              <a:t>https://www.youtube.com/watch?v=0Rnq1NpHdmw</a:t>
            </a:r>
            <a:endParaRPr lang="en-US" dirty="0"/>
          </a:p>
          <a:p>
            <a:pPr marL="0" indent="0">
              <a:buNone/>
            </a:pPr>
            <a:endParaRPr lang="en-US" dirty="0"/>
          </a:p>
          <a:p>
            <a:pPr marL="0" indent="0">
              <a:buNone/>
            </a:pPr>
            <a:r>
              <a:rPr lang="en-US" dirty="0"/>
              <a:t>Science doesn’t know everything:</a:t>
            </a:r>
          </a:p>
          <a:p>
            <a:pPr marL="0" indent="0">
              <a:buNone/>
            </a:pPr>
            <a:r>
              <a:rPr lang="en-US" u="sng" dirty="0">
                <a:hlinkClick r:id="rId3"/>
              </a:rPr>
              <a:t>https://www.youtube.com/watch?v=uDYba0m6ztE</a:t>
            </a:r>
            <a:endParaRPr lang="en-US" dirty="0"/>
          </a:p>
          <a:p>
            <a:pPr marL="0" indent="0">
              <a:buNone/>
            </a:pPr>
            <a:endParaRPr lang="en-US" dirty="0"/>
          </a:p>
          <a:p>
            <a:pPr marL="0" indent="0">
              <a:buNone/>
            </a:pPr>
            <a:r>
              <a:rPr lang="en-US" dirty="0"/>
              <a:t>Battling bad science: </a:t>
            </a:r>
            <a:r>
              <a:rPr lang="en-US" sz="2400" dirty="0">
                <a:hlinkClick r:id="rId4"/>
              </a:rPr>
              <a:t>http://www.ted.com/talks/ben_goldacre_battling_bad_science</a:t>
            </a:r>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122158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Fundamental Laws of Research</a:t>
            </a:r>
          </a:p>
        </p:txBody>
      </p:sp>
      <p:sp>
        <p:nvSpPr>
          <p:cNvPr id="6147"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sz="2400" dirty="0"/>
              <a:t>Correlation does mean causation.</a:t>
            </a:r>
          </a:p>
          <a:p>
            <a:pPr lvl="1"/>
            <a:r>
              <a:rPr lang="en-US" sz="2000" dirty="0"/>
              <a:t>Causation requires specific conditions to be met</a:t>
            </a:r>
          </a:p>
          <a:p>
            <a:pPr marL="457200" indent="-457200">
              <a:buFont typeface="+mj-lt"/>
              <a:buAutoNum type="arabicPeriod"/>
            </a:pPr>
            <a:r>
              <a:rPr lang="en-US" sz="2400" dirty="0"/>
              <a:t>Explanation requires theory.</a:t>
            </a:r>
          </a:p>
          <a:p>
            <a:pPr lvl="1"/>
            <a:r>
              <a:rPr lang="en-US" sz="2100" dirty="0"/>
              <a:t>Hypotheses tested based on theory </a:t>
            </a:r>
          </a:p>
          <a:p>
            <a:pPr marL="457200" indent="-457200">
              <a:buFont typeface="+mj-lt"/>
              <a:buAutoNum type="arabicPeriod"/>
            </a:pPr>
            <a:r>
              <a:rPr lang="en-US" sz="2400" dirty="0"/>
              <a:t>Conclusions are only as strong as your measures.</a:t>
            </a:r>
          </a:p>
          <a:p>
            <a:pPr lvl="1"/>
            <a:r>
              <a:rPr lang="en-US" sz="2000" dirty="0"/>
              <a:t>Findings based on “operationalized” measures</a:t>
            </a:r>
          </a:p>
          <a:p>
            <a:pPr marL="457200" indent="-457200">
              <a:buFont typeface="+mj-lt"/>
              <a:buAutoNum type="arabicPeriod"/>
            </a:pPr>
            <a:r>
              <a:rPr lang="en-US" sz="2400" dirty="0"/>
              <a:t>Measures must be the same level of analysis.</a:t>
            </a:r>
          </a:p>
          <a:p>
            <a:pPr lvl="1"/>
            <a:r>
              <a:rPr lang="en-US" sz="2000" dirty="0"/>
              <a:t>“Apples to Apples”</a:t>
            </a:r>
          </a:p>
          <a:p>
            <a:pPr marL="457200" indent="-457200">
              <a:buFont typeface="+mj-lt"/>
              <a:buAutoNum type="arabicPeriod"/>
            </a:pPr>
            <a:r>
              <a:rPr lang="en-US" sz="2400" dirty="0"/>
              <a:t>Conclusions are only as representative as your sample.</a:t>
            </a:r>
          </a:p>
          <a:p>
            <a:pPr lvl="1"/>
            <a:r>
              <a:rPr lang="en-US" sz="2000" dirty="0"/>
              <a:t>Populations (all possible cases)  vs.  Sample (subset of cases)</a:t>
            </a:r>
          </a:p>
          <a:p>
            <a:pPr marL="457200" indent="-457200">
              <a:buFont typeface="+mj-lt"/>
              <a:buAutoNum type="arabicPeriod"/>
            </a:pPr>
            <a:r>
              <a:rPr lang="en-US" sz="2400" dirty="0"/>
              <a:t>Strong findings require a strong design</a:t>
            </a:r>
          </a:p>
          <a:p>
            <a:pPr lvl="1"/>
            <a:r>
              <a:rPr lang="en-US" sz="2000" dirty="0"/>
              <a:t>Are you finding the true phenomenon or an “artifact” of your design</a:t>
            </a:r>
          </a:p>
          <a:p>
            <a:pPr marL="457200" indent="-457200">
              <a:buFont typeface="+mj-lt"/>
              <a:buAutoNum type="arabicPeriod"/>
            </a:pPr>
            <a:r>
              <a:rPr lang="en-US" sz="2400" dirty="0"/>
              <a:t>The more you can control the stronger your design.</a:t>
            </a:r>
          </a:p>
          <a:p>
            <a:pPr lvl="1"/>
            <a:r>
              <a:rPr lang="en-US" sz="2000" dirty="0"/>
              <a:t>“Everything else held equal”</a:t>
            </a:r>
          </a:p>
          <a:p>
            <a:pPr lvl="1"/>
            <a:r>
              <a:rPr lang="en-US" sz="2000" dirty="0"/>
              <a:t>Confounds are alternative explanations for your research findings.</a:t>
            </a:r>
          </a:p>
          <a:p>
            <a:endParaRPr lang="en-US" sz="2400" dirty="0"/>
          </a:p>
          <a:p>
            <a:pPr lvl="1"/>
            <a:endParaRPr lang="en-US" sz="2000" dirty="0"/>
          </a:p>
          <a:p>
            <a:endParaRPr lang="en-US" sz="2400" dirty="0"/>
          </a:p>
        </p:txBody>
      </p:sp>
    </p:spTree>
    <p:extLst>
      <p:ext uri="{BB962C8B-B14F-4D97-AF65-F5344CB8AC3E}">
        <p14:creationId xmlns:p14="http://schemas.microsoft.com/office/powerpoint/2010/main" val="4141908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Correlation does mean causation.</a:t>
            </a:r>
          </a:p>
        </p:txBody>
      </p:sp>
      <p:sp>
        <p:nvSpPr>
          <p:cNvPr id="3" name="Content Placeholder 2"/>
          <p:cNvSpPr>
            <a:spLocks noGrp="1"/>
          </p:cNvSpPr>
          <p:nvPr>
            <p:ph idx="1"/>
          </p:nvPr>
        </p:nvSpPr>
        <p:spPr>
          <a:xfrm>
            <a:off x="457200" y="1219200"/>
            <a:ext cx="3886200" cy="4937760"/>
          </a:xfrm>
        </p:spPr>
        <p:txBody>
          <a:bodyPr/>
          <a:lstStyle/>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800" dirty="0"/>
          </a:p>
          <a:p>
            <a:pPr>
              <a:buNone/>
            </a:pPr>
            <a:endParaRPr lang="en-US" sz="1800" dirty="0">
              <a:hlinkClick r:id="rId2"/>
            </a:endParaRPr>
          </a:p>
          <a:p>
            <a:pPr>
              <a:buNone/>
            </a:pPr>
            <a:endParaRPr lang="en-US" sz="1800" dirty="0">
              <a:hlinkClick r:id="rId2"/>
            </a:endParaRPr>
          </a:p>
          <a:p>
            <a:pPr>
              <a:buNone/>
            </a:pPr>
            <a:endParaRPr lang="en-US" sz="1100" dirty="0">
              <a:hlinkClick r:id="" action="ppaction://noaction"/>
            </a:endParaRPr>
          </a:p>
          <a:p>
            <a:pPr>
              <a:buNone/>
            </a:pPr>
            <a:r>
              <a:rPr lang="en-US" sz="1100" dirty="0">
                <a:hlinkClick r:id="" action="ppaction://noaction"/>
              </a:rPr>
              <a:t>http://www.businessweek.com/magazine/correlation-or-causation-12012011-gfx.html</a:t>
            </a:r>
            <a:endParaRPr lang="en-US" sz="1100" dirty="0"/>
          </a:p>
          <a:p>
            <a:pPr>
              <a:buNone/>
            </a:pPr>
            <a:endParaRPr lang="en-US" sz="1800" dirty="0"/>
          </a:p>
        </p:txBody>
      </p:sp>
      <p:pic>
        <p:nvPicPr>
          <p:cNvPr id="1026" name="Picture 2" descr="Corre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4371975" cy="17621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23830D-2232-4695-9859-4421126C0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224" y="3464767"/>
            <a:ext cx="4311015" cy="2362200"/>
          </a:xfrm>
          <a:prstGeom prst="rect">
            <a:avLst/>
          </a:prstGeom>
        </p:spPr>
      </p:pic>
    </p:spTree>
    <p:extLst>
      <p:ext uri="{BB962C8B-B14F-4D97-AF65-F5344CB8AC3E}">
        <p14:creationId xmlns:p14="http://schemas.microsoft.com/office/powerpoint/2010/main" val="25423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Requirements for Causation</a:t>
            </a:r>
            <a:endParaRPr lang="en-US" dirty="0"/>
          </a:p>
        </p:txBody>
      </p:sp>
      <p:sp>
        <p:nvSpPr>
          <p:cNvPr id="3" name="Content Placeholder 2"/>
          <p:cNvSpPr>
            <a:spLocks noGrp="1"/>
          </p:cNvSpPr>
          <p:nvPr>
            <p:ph sz="quarter" idx="1"/>
          </p:nvPr>
        </p:nvSpPr>
        <p:spPr/>
        <p:txBody>
          <a:bodyPr/>
          <a:lstStyle/>
          <a:p>
            <a:pPr marL="0" indent="0">
              <a:buNone/>
            </a:pPr>
            <a:r>
              <a:rPr lang="en-US" dirty="0"/>
              <a:t>What are the requirements to show causation in research?</a:t>
            </a:r>
          </a:p>
        </p:txBody>
      </p:sp>
      <p:pic>
        <p:nvPicPr>
          <p:cNvPr id="4" name="Picture 2" descr="http://0314c3a.netsolhost.com/wordpress1/wp-content/uploads/2012/05/BilliardsSport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05200"/>
            <a:ext cx="3574637"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65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Requirements for Causation</a:t>
            </a:r>
          </a:p>
        </p:txBody>
      </p:sp>
      <p:sp>
        <p:nvSpPr>
          <p:cNvPr id="9219" name="Rectangle 3"/>
          <p:cNvSpPr>
            <a:spLocks noGrp="1" noChangeArrowheads="1"/>
          </p:cNvSpPr>
          <p:nvPr>
            <p:ph type="body" idx="1"/>
          </p:nvPr>
        </p:nvSpPr>
        <p:spPr/>
        <p:txBody>
          <a:bodyPr/>
          <a:lstStyle/>
          <a:p>
            <a:pPr eaLnBrk="1" hangingPunct="1"/>
            <a:r>
              <a:rPr lang="en-US" dirty="0"/>
              <a:t>Temporal ordering (time 1 and time 2)</a:t>
            </a:r>
          </a:p>
          <a:p>
            <a:pPr lvl="1"/>
            <a:r>
              <a:rPr lang="en-US" dirty="0"/>
              <a:t>Measures over time – before and after</a:t>
            </a:r>
          </a:p>
          <a:p>
            <a:pPr eaLnBrk="1" hangingPunct="1"/>
            <a:r>
              <a:rPr lang="en-US" dirty="0"/>
              <a:t>Separate measures </a:t>
            </a:r>
          </a:p>
          <a:p>
            <a:pPr lvl="1"/>
            <a:r>
              <a:rPr lang="en-US" dirty="0"/>
              <a:t>Independent variable predicts dependent variable</a:t>
            </a:r>
          </a:p>
          <a:p>
            <a:pPr eaLnBrk="1" hangingPunct="1"/>
            <a:r>
              <a:rPr lang="en-US" dirty="0"/>
              <a:t>Observed change</a:t>
            </a:r>
          </a:p>
          <a:p>
            <a:pPr eaLnBrk="1" hangingPunct="1"/>
            <a:r>
              <a:rPr lang="en-US" dirty="0"/>
              <a:t>Control for alternate explanations (all of them)</a:t>
            </a:r>
          </a:p>
          <a:p>
            <a:pPr eaLnBrk="1" hangingPunct="1">
              <a:buFont typeface="Wingdings" pitchFamily="2" charset="2"/>
              <a:buNone/>
            </a:pPr>
            <a:endParaRPr lang="en-US" sz="3200" dirty="0"/>
          </a:p>
        </p:txBody>
      </p:sp>
      <p:pic>
        <p:nvPicPr>
          <p:cNvPr id="3074" name="Picture 2" descr="http://0314c3a.netsolhost.com/wordpress1/wp-content/uploads/2012/05/BilliardsSport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0035"/>
            <a:ext cx="3574637"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arm3.staticflickr.com/2732/4263628170_8f0f359c17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078357"/>
            <a:ext cx="3121025" cy="207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158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43FA-89EC-4677-9923-4B3AD01C8C5C}"/>
              </a:ext>
            </a:extLst>
          </p:cNvPr>
          <p:cNvSpPr>
            <a:spLocks noGrp="1"/>
          </p:cNvSpPr>
          <p:nvPr>
            <p:ph type="title"/>
          </p:nvPr>
        </p:nvSpPr>
        <p:spPr/>
        <p:txBody>
          <a:bodyPr/>
          <a:lstStyle/>
          <a:p>
            <a:r>
              <a:rPr lang="en-US" dirty="0"/>
              <a:t>Smoking and Lung Cancer</a:t>
            </a:r>
          </a:p>
        </p:txBody>
      </p:sp>
      <p:pic>
        <p:nvPicPr>
          <p:cNvPr id="5122" name="Picture 1" descr="image001">
            <a:extLst>
              <a:ext uri="{FF2B5EF4-FFF2-40B4-BE49-F238E27FC236}">
                <a16:creationId xmlns:a16="http://schemas.microsoft.com/office/drawing/2014/main" id="{C45FF00B-1CEE-4BCF-B7E1-9B6AC1E33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49" y="1447800"/>
            <a:ext cx="488104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986BDD7-D5B2-4109-8FDA-2391B7687D7F}"/>
              </a:ext>
            </a:extLst>
          </p:cNvPr>
          <p:cNvSpPr txBox="1"/>
          <p:nvPr/>
        </p:nvSpPr>
        <p:spPr>
          <a:xfrm>
            <a:off x="5360016" y="5410200"/>
            <a:ext cx="1524000" cy="369332"/>
          </a:xfrm>
          <a:prstGeom prst="rect">
            <a:avLst/>
          </a:prstGeom>
          <a:noFill/>
        </p:spPr>
        <p:txBody>
          <a:bodyPr wrap="square" rtlCol="0">
            <a:spAutoFit/>
          </a:bodyPr>
          <a:lstStyle/>
          <a:p>
            <a:pPr algn="ctr"/>
            <a:r>
              <a:rPr lang="en-US" dirty="0"/>
              <a:t>Smoking </a:t>
            </a:r>
          </a:p>
        </p:txBody>
      </p:sp>
      <p:sp>
        <p:nvSpPr>
          <p:cNvPr id="6" name="TextBox 5">
            <a:extLst>
              <a:ext uri="{FF2B5EF4-FFF2-40B4-BE49-F238E27FC236}">
                <a16:creationId xmlns:a16="http://schemas.microsoft.com/office/drawing/2014/main" id="{9B691587-B0EE-4154-BA7F-668FA56B5EE5}"/>
              </a:ext>
            </a:extLst>
          </p:cNvPr>
          <p:cNvSpPr txBox="1"/>
          <p:nvPr/>
        </p:nvSpPr>
        <p:spPr>
          <a:xfrm>
            <a:off x="7086600" y="5410200"/>
            <a:ext cx="1524000" cy="369332"/>
          </a:xfrm>
          <a:prstGeom prst="rect">
            <a:avLst/>
          </a:prstGeom>
          <a:noFill/>
        </p:spPr>
        <p:txBody>
          <a:bodyPr wrap="square" rtlCol="0">
            <a:spAutoFit/>
          </a:bodyPr>
          <a:lstStyle/>
          <a:p>
            <a:pPr algn="ctr"/>
            <a:r>
              <a:rPr lang="en-US" dirty="0"/>
              <a:t>Cancer </a:t>
            </a:r>
          </a:p>
        </p:txBody>
      </p:sp>
      <p:cxnSp>
        <p:nvCxnSpPr>
          <p:cNvPr id="7" name="Straight Arrow Connector 6">
            <a:extLst>
              <a:ext uri="{FF2B5EF4-FFF2-40B4-BE49-F238E27FC236}">
                <a16:creationId xmlns:a16="http://schemas.microsoft.com/office/drawing/2014/main" id="{B0467337-6631-4280-A6F4-E8D6DA3482D2}"/>
              </a:ext>
            </a:extLst>
          </p:cNvPr>
          <p:cNvCxnSpPr/>
          <p:nvPr/>
        </p:nvCxnSpPr>
        <p:spPr>
          <a:xfrm>
            <a:off x="6629400" y="5594866"/>
            <a:ext cx="838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5129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benson\Documents\teaching\12-01 Spring\5334 Org Consulting\ceci-n-est-pas-une-pipe.jpg"/>
          <p:cNvPicPr>
            <a:picLocks noChangeAspect="1" noChangeArrowheads="1"/>
          </p:cNvPicPr>
          <p:nvPr/>
        </p:nvPicPr>
        <p:blipFill>
          <a:blip r:embed="rId2" cstate="print"/>
          <a:srcRect/>
          <a:stretch>
            <a:fillRect/>
          </a:stretch>
        </p:blipFill>
        <p:spPr bwMode="auto">
          <a:xfrm>
            <a:off x="-533400" y="-107997"/>
            <a:ext cx="9982200" cy="6965997"/>
          </a:xfrm>
          <a:prstGeom prst="rect">
            <a:avLst/>
          </a:prstGeom>
          <a:noFill/>
        </p:spPr>
      </p:pic>
    </p:spTree>
    <p:extLst>
      <p:ext uri="{BB962C8B-B14F-4D97-AF65-F5344CB8AC3E}">
        <p14:creationId xmlns:p14="http://schemas.microsoft.com/office/powerpoint/2010/main" val="3325269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43FA-89EC-4677-9923-4B3AD01C8C5C}"/>
              </a:ext>
            </a:extLst>
          </p:cNvPr>
          <p:cNvSpPr>
            <a:spLocks noGrp="1"/>
          </p:cNvSpPr>
          <p:nvPr>
            <p:ph type="title"/>
          </p:nvPr>
        </p:nvSpPr>
        <p:spPr/>
        <p:txBody>
          <a:bodyPr/>
          <a:lstStyle/>
          <a:p>
            <a:r>
              <a:rPr lang="en-US" dirty="0"/>
              <a:t>Smoking and Lung Cancer</a:t>
            </a:r>
          </a:p>
        </p:txBody>
      </p:sp>
      <p:pic>
        <p:nvPicPr>
          <p:cNvPr id="5122" name="Picture 1" descr="image001">
            <a:extLst>
              <a:ext uri="{FF2B5EF4-FFF2-40B4-BE49-F238E27FC236}">
                <a16:creationId xmlns:a16="http://schemas.microsoft.com/office/drawing/2014/main" id="{C45FF00B-1CEE-4BCF-B7E1-9B6AC1E33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61" y="1752601"/>
            <a:ext cx="488104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986BDD7-D5B2-4109-8FDA-2391B7687D7F}"/>
              </a:ext>
            </a:extLst>
          </p:cNvPr>
          <p:cNvSpPr txBox="1"/>
          <p:nvPr/>
        </p:nvSpPr>
        <p:spPr>
          <a:xfrm>
            <a:off x="5360016" y="5410200"/>
            <a:ext cx="1524000" cy="369332"/>
          </a:xfrm>
          <a:prstGeom prst="rect">
            <a:avLst/>
          </a:prstGeom>
          <a:noFill/>
        </p:spPr>
        <p:txBody>
          <a:bodyPr wrap="square" rtlCol="0">
            <a:spAutoFit/>
          </a:bodyPr>
          <a:lstStyle/>
          <a:p>
            <a:pPr algn="ctr"/>
            <a:r>
              <a:rPr lang="en-US" dirty="0"/>
              <a:t>Smoking </a:t>
            </a:r>
          </a:p>
        </p:txBody>
      </p:sp>
      <p:sp>
        <p:nvSpPr>
          <p:cNvPr id="6" name="TextBox 5">
            <a:extLst>
              <a:ext uri="{FF2B5EF4-FFF2-40B4-BE49-F238E27FC236}">
                <a16:creationId xmlns:a16="http://schemas.microsoft.com/office/drawing/2014/main" id="{9B691587-B0EE-4154-BA7F-668FA56B5EE5}"/>
              </a:ext>
            </a:extLst>
          </p:cNvPr>
          <p:cNvSpPr txBox="1"/>
          <p:nvPr/>
        </p:nvSpPr>
        <p:spPr>
          <a:xfrm>
            <a:off x="7086600" y="5410200"/>
            <a:ext cx="1524000" cy="369332"/>
          </a:xfrm>
          <a:prstGeom prst="rect">
            <a:avLst/>
          </a:prstGeom>
          <a:noFill/>
        </p:spPr>
        <p:txBody>
          <a:bodyPr wrap="square" rtlCol="0">
            <a:spAutoFit/>
          </a:bodyPr>
          <a:lstStyle/>
          <a:p>
            <a:pPr algn="ctr"/>
            <a:r>
              <a:rPr lang="en-US" dirty="0"/>
              <a:t>Cancer </a:t>
            </a:r>
          </a:p>
        </p:txBody>
      </p:sp>
      <p:cxnSp>
        <p:nvCxnSpPr>
          <p:cNvPr id="7" name="Straight Arrow Connector 6">
            <a:extLst>
              <a:ext uri="{FF2B5EF4-FFF2-40B4-BE49-F238E27FC236}">
                <a16:creationId xmlns:a16="http://schemas.microsoft.com/office/drawing/2014/main" id="{B0467337-6631-4280-A6F4-E8D6DA3482D2}"/>
              </a:ext>
            </a:extLst>
          </p:cNvPr>
          <p:cNvCxnSpPr>
            <a:cxnSpLocks/>
            <a:stCxn id="8" idx="2"/>
            <a:endCxn id="4" idx="0"/>
          </p:cNvCxnSpPr>
          <p:nvPr/>
        </p:nvCxnSpPr>
        <p:spPr>
          <a:xfrm flipH="1">
            <a:off x="6122016" y="4608731"/>
            <a:ext cx="926484" cy="801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555E8AC7-9A4E-4573-BC54-94C5D5592B77}"/>
              </a:ext>
            </a:extLst>
          </p:cNvPr>
          <p:cNvSpPr txBox="1"/>
          <p:nvPr/>
        </p:nvSpPr>
        <p:spPr>
          <a:xfrm>
            <a:off x="5791200" y="3962400"/>
            <a:ext cx="2514599" cy="646331"/>
          </a:xfrm>
          <a:prstGeom prst="rect">
            <a:avLst/>
          </a:prstGeom>
          <a:noFill/>
        </p:spPr>
        <p:txBody>
          <a:bodyPr wrap="square" rtlCol="0">
            <a:spAutoFit/>
          </a:bodyPr>
          <a:lstStyle/>
          <a:p>
            <a:pPr algn="ctr"/>
            <a:r>
              <a:rPr lang="en-US" dirty="0"/>
              <a:t>“Smoking”</a:t>
            </a:r>
          </a:p>
          <a:p>
            <a:pPr algn="ctr"/>
            <a:r>
              <a:rPr lang="en-US" dirty="0"/>
              <a:t>Gene</a:t>
            </a:r>
          </a:p>
        </p:txBody>
      </p:sp>
      <p:cxnSp>
        <p:nvCxnSpPr>
          <p:cNvPr id="9" name="Straight Arrow Connector 8">
            <a:extLst>
              <a:ext uri="{FF2B5EF4-FFF2-40B4-BE49-F238E27FC236}">
                <a16:creationId xmlns:a16="http://schemas.microsoft.com/office/drawing/2014/main" id="{34659C46-C51A-447B-9588-DB83971ED20E}"/>
              </a:ext>
            </a:extLst>
          </p:cNvPr>
          <p:cNvCxnSpPr>
            <a:cxnSpLocks/>
            <a:stCxn id="8" idx="2"/>
            <a:endCxn id="6" idx="0"/>
          </p:cNvCxnSpPr>
          <p:nvPr/>
        </p:nvCxnSpPr>
        <p:spPr>
          <a:xfrm>
            <a:off x="7048500" y="4608731"/>
            <a:ext cx="800100" cy="801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4764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43FA-89EC-4677-9923-4B3AD01C8C5C}"/>
              </a:ext>
            </a:extLst>
          </p:cNvPr>
          <p:cNvSpPr>
            <a:spLocks noGrp="1"/>
          </p:cNvSpPr>
          <p:nvPr>
            <p:ph type="title"/>
          </p:nvPr>
        </p:nvSpPr>
        <p:spPr/>
        <p:txBody>
          <a:bodyPr/>
          <a:lstStyle/>
          <a:p>
            <a:r>
              <a:rPr lang="en-US" dirty="0"/>
              <a:t>Smoking and Lung Cancer</a:t>
            </a:r>
          </a:p>
        </p:txBody>
      </p:sp>
      <p:pic>
        <p:nvPicPr>
          <p:cNvPr id="5122" name="Picture 1" descr="image001">
            <a:extLst>
              <a:ext uri="{FF2B5EF4-FFF2-40B4-BE49-F238E27FC236}">
                <a16:creationId xmlns:a16="http://schemas.microsoft.com/office/drawing/2014/main" id="{C45FF00B-1CEE-4BCF-B7E1-9B6AC1E33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61" y="1752601"/>
            <a:ext cx="488104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986BDD7-D5B2-4109-8FDA-2391B7687D7F}"/>
              </a:ext>
            </a:extLst>
          </p:cNvPr>
          <p:cNvSpPr txBox="1"/>
          <p:nvPr/>
        </p:nvSpPr>
        <p:spPr>
          <a:xfrm>
            <a:off x="5381788" y="1280535"/>
            <a:ext cx="3276600" cy="2862322"/>
          </a:xfrm>
          <a:prstGeom prst="rect">
            <a:avLst/>
          </a:prstGeom>
          <a:noFill/>
        </p:spPr>
        <p:txBody>
          <a:bodyPr wrap="square" rtlCol="0">
            <a:spAutoFit/>
          </a:bodyPr>
          <a:lstStyle/>
          <a:p>
            <a:pPr algn="ctr"/>
            <a:r>
              <a:rPr lang="en-US" dirty="0"/>
              <a:t>Surgeon General’s 1963 </a:t>
            </a:r>
          </a:p>
          <a:p>
            <a:pPr algn="ctr"/>
            <a:r>
              <a:rPr lang="en-US" u="sng" dirty="0"/>
              <a:t>Advisory Committee</a:t>
            </a:r>
          </a:p>
          <a:p>
            <a:pPr algn="ctr"/>
            <a:endParaRPr lang="en-US" u="sng" dirty="0"/>
          </a:p>
          <a:p>
            <a:pPr marL="342900" indent="-342900">
              <a:buAutoNum type="arabicPeriod"/>
            </a:pPr>
            <a:r>
              <a:rPr lang="en-US" dirty="0"/>
              <a:t>Temporal precedence</a:t>
            </a:r>
          </a:p>
          <a:p>
            <a:pPr marL="342900" indent="-342900">
              <a:buAutoNum type="arabicPeriod"/>
            </a:pPr>
            <a:r>
              <a:rPr lang="en-US" dirty="0"/>
              <a:t>Consistency of relationship</a:t>
            </a:r>
          </a:p>
          <a:p>
            <a:pPr marL="342900" indent="-342900">
              <a:buAutoNum type="arabicPeriod"/>
            </a:pPr>
            <a:r>
              <a:rPr lang="en-US" dirty="0"/>
              <a:t>Strength of the relationship</a:t>
            </a:r>
          </a:p>
          <a:p>
            <a:pPr marL="342900" indent="-342900">
              <a:buAutoNum type="arabicPeriod"/>
            </a:pPr>
            <a:r>
              <a:rPr lang="en-US" dirty="0"/>
              <a:t>Specificity of the association</a:t>
            </a:r>
          </a:p>
          <a:p>
            <a:pPr marL="342900" indent="-342900">
              <a:buAutoNum type="arabicPeriod"/>
            </a:pPr>
            <a:r>
              <a:rPr lang="en-US" dirty="0" smtClean="0"/>
              <a:t>Coherence</a:t>
            </a:r>
          </a:p>
          <a:p>
            <a:pPr marL="342900" indent="-342900">
              <a:buAutoNum type="arabicPeriod"/>
            </a:pPr>
            <a:endParaRPr lang="en-US" dirty="0"/>
          </a:p>
        </p:txBody>
      </p:sp>
      <p:sp>
        <p:nvSpPr>
          <p:cNvPr id="5" name="TextBox 4">
            <a:extLst>
              <a:ext uri="{FF2B5EF4-FFF2-40B4-BE49-F238E27FC236}">
                <a16:creationId xmlns:a16="http://schemas.microsoft.com/office/drawing/2014/main" id="{CFF94610-2760-42E1-AE5A-9B5DB185881A}"/>
              </a:ext>
            </a:extLst>
          </p:cNvPr>
          <p:cNvSpPr txBox="1"/>
          <p:nvPr/>
        </p:nvSpPr>
        <p:spPr>
          <a:xfrm>
            <a:off x="430763" y="4609239"/>
            <a:ext cx="7848600" cy="646331"/>
          </a:xfrm>
          <a:prstGeom prst="rect">
            <a:avLst/>
          </a:prstGeom>
          <a:noFill/>
        </p:spPr>
        <p:txBody>
          <a:bodyPr wrap="square" rtlCol="0">
            <a:spAutoFit/>
          </a:bodyPr>
          <a:lstStyle/>
          <a:p>
            <a:pPr algn="ctr"/>
            <a:endParaRPr lang="en-US" u="sng" dirty="0"/>
          </a:p>
          <a:p>
            <a:pPr algn="ctr"/>
            <a:endParaRPr lang="en-US" u="sng" dirty="0"/>
          </a:p>
        </p:txBody>
      </p:sp>
      <p:sp>
        <p:nvSpPr>
          <p:cNvPr id="6" name="TextBox 5">
            <a:extLst>
              <a:ext uri="{FF2B5EF4-FFF2-40B4-BE49-F238E27FC236}">
                <a16:creationId xmlns:a16="http://schemas.microsoft.com/office/drawing/2014/main" id="{FEA349A7-8FFE-4749-8A92-0333AADCB070}"/>
              </a:ext>
            </a:extLst>
          </p:cNvPr>
          <p:cNvSpPr txBox="1"/>
          <p:nvPr/>
        </p:nvSpPr>
        <p:spPr>
          <a:xfrm>
            <a:off x="5402004" y="3722639"/>
            <a:ext cx="3513396" cy="2585323"/>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r>
              <a:rPr lang="en-US" dirty="0" smtClean="0"/>
              <a:t>Before </a:t>
            </a:r>
            <a:r>
              <a:rPr lang="en-US" dirty="0"/>
              <a:t>/ After</a:t>
            </a:r>
          </a:p>
          <a:p>
            <a:pPr marL="342900" indent="-342900">
              <a:buAutoNum type="arabicPeriod"/>
            </a:pPr>
            <a:r>
              <a:rPr lang="en-US" dirty="0"/>
              <a:t>Many studies, many measures, many populations</a:t>
            </a:r>
          </a:p>
          <a:p>
            <a:pPr marL="342900" indent="-342900">
              <a:buAutoNum type="arabicPeriod"/>
            </a:pPr>
            <a:r>
              <a:rPr lang="en-US" dirty="0"/>
              <a:t>“Dose Response” --- more treatment more effect</a:t>
            </a:r>
          </a:p>
          <a:p>
            <a:pPr marL="342900" indent="-342900">
              <a:buAutoNum type="arabicPeriod"/>
            </a:pPr>
            <a:r>
              <a:rPr lang="en-US" dirty="0"/>
              <a:t>One treatment One effect</a:t>
            </a:r>
            <a:endParaRPr lang="en-US" i="1" dirty="0"/>
          </a:p>
          <a:p>
            <a:pPr marL="342900" indent="-342900">
              <a:buAutoNum type="arabicPeriod"/>
            </a:pPr>
            <a:r>
              <a:rPr lang="en-US" dirty="0"/>
              <a:t>Theoretical plausibility and consistency</a:t>
            </a:r>
          </a:p>
        </p:txBody>
      </p:sp>
      <p:cxnSp>
        <p:nvCxnSpPr>
          <p:cNvPr id="7" name="Straight Connector 6">
            <a:extLst>
              <a:ext uri="{FF2B5EF4-FFF2-40B4-BE49-F238E27FC236}">
                <a16:creationId xmlns:a16="http://schemas.microsoft.com/office/drawing/2014/main" id="{4E18C116-27A3-4C99-9BF5-06747D4F6707}"/>
              </a:ext>
            </a:extLst>
          </p:cNvPr>
          <p:cNvCxnSpPr/>
          <p:nvPr/>
        </p:nvCxnSpPr>
        <p:spPr>
          <a:xfrm>
            <a:off x="5402004" y="3810000"/>
            <a:ext cx="328479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4150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Ordering</a:t>
            </a:r>
          </a:p>
        </p:txBody>
      </p:sp>
      <p:sp>
        <p:nvSpPr>
          <p:cNvPr id="3" name="Content Placeholder 2"/>
          <p:cNvSpPr>
            <a:spLocks noGrp="1"/>
          </p:cNvSpPr>
          <p:nvPr>
            <p:ph sz="quarter" idx="1"/>
          </p:nvPr>
        </p:nvSpPr>
        <p:spPr/>
        <p:txBody>
          <a:bodyPr/>
          <a:lstStyle/>
          <a:p>
            <a:pPr marL="0" indent="0">
              <a:buNone/>
            </a:pPr>
            <a:endParaRPr lang="en-US" dirty="0"/>
          </a:p>
          <a:p>
            <a:pPr marL="0" indent="0" algn="r">
              <a:buNone/>
            </a:pPr>
            <a:r>
              <a:rPr lang="en-US" dirty="0"/>
              <a:t>“</a:t>
            </a:r>
            <a:r>
              <a:rPr lang="en-US" sz="3200" b="1" i="1" dirty="0"/>
              <a:t>Post hoc ergo propter hoc</a:t>
            </a:r>
            <a:r>
              <a:rPr lang="en-US" dirty="0"/>
              <a:t>”</a:t>
            </a:r>
          </a:p>
          <a:p>
            <a:pPr marL="0" indent="0" algn="ctr">
              <a:buNone/>
            </a:pPr>
            <a:endParaRPr lang="en-US" dirty="0"/>
          </a:p>
          <a:p>
            <a:pPr marL="0" indent="0" algn="ctr">
              <a:buNone/>
            </a:pPr>
            <a:endParaRPr lang="en-US" dirty="0"/>
          </a:p>
          <a:p>
            <a:pPr marL="0" indent="0" algn="ctr">
              <a:buNone/>
            </a:pPr>
            <a:r>
              <a:rPr lang="en-US" sz="3200" dirty="0"/>
              <a:t>“After this, therefore because of this”</a:t>
            </a:r>
          </a:p>
          <a:p>
            <a:pPr marL="0" indent="0">
              <a:buNone/>
            </a:pPr>
            <a:endParaRPr lang="en-US" sz="3200" dirty="0"/>
          </a:p>
          <a:p>
            <a:pPr marL="0" indent="0">
              <a:buNone/>
            </a:pPr>
            <a:endParaRPr lang="en-US" sz="3200" dirty="0"/>
          </a:p>
          <a:p>
            <a:pPr marL="0" indent="0">
              <a:buNone/>
            </a:pPr>
            <a:r>
              <a:rPr lang="en-US" sz="3200" dirty="0"/>
              <a:t>An ancient logical fallacy….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220" y="4114800"/>
            <a:ext cx="2743200" cy="1828800"/>
          </a:xfrm>
          <a:prstGeom prst="rect">
            <a:avLst/>
          </a:prstGeom>
        </p:spPr>
      </p:pic>
    </p:spTree>
    <p:extLst>
      <p:ext uri="{BB962C8B-B14F-4D97-AF65-F5344CB8AC3E}">
        <p14:creationId xmlns:p14="http://schemas.microsoft.com/office/powerpoint/2010/main" val="2860617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Understanding Causal Relationships</a:t>
            </a:r>
          </a:p>
        </p:txBody>
      </p:sp>
      <p:sp>
        <p:nvSpPr>
          <p:cNvPr id="10243" name="Content Placeholder 2"/>
          <p:cNvSpPr>
            <a:spLocks noGrp="1"/>
          </p:cNvSpPr>
          <p:nvPr>
            <p:ph idx="1"/>
          </p:nvPr>
        </p:nvSpPr>
        <p:spPr/>
        <p:txBody>
          <a:bodyPr/>
          <a:lstStyle/>
          <a:p>
            <a:endParaRPr lang="en-US" dirty="0"/>
          </a:p>
          <a:p>
            <a:pPr marL="0" indent="0">
              <a:buNone/>
            </a:pPr>
            <a:r>
              <a:rPr lang="en-US" dirty="0"/>
              <a:t>“Happy workers are productive workers”</a:t>
            </a:r>
          </a:p>
          <a:p>
            <a:endParaRPr lang="en-US" dirty="0"/>
          </a:p>
          <a:p>
            <a:r>
              <a:rPr lang="en-US" dirty="0"/>
              <a:t>Independent Variable</a:t>
            </a:r>
          </a:p>
          <a:p>
            <a:r>
              <a:rPr lang="en-US" dirty="0"/>
              <a:t>Dependent Variable</a:t>
            </a:r>
          </a:p>
          <a:p>
            <a:r>
              <a:rPr lang="en-US" dirty="0"/>
              <a:t>Control Variables</a:t>
            </a:r>
          </a:p>
          <a:p>
            <a:r>
              <a:rPr lang="en-US" dirty="0"/>
              <a:t>Confounding Variables</a:t>
            </a:r>
          </a:p>
        </p:txBody>
      </p:sp>
    </p:spTree>
    <p:extLst>
      <p:ext uri="{BB962C8B-B14F-4D97-AF65-F5344CB8AC3E}">
        <p14:creationId xmlns:p14="http://schemas.microsoft.com/office/powerpoint/2010/main" val="815512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US" dirty="0"/>
              <a:t>2. Explanation requires theory.</a:t>
            </a:r>
          </a:p>
        </p:txBody>
      </p:sp>
      <p:sp>
        <p:nvSpPr>
          <p:cNvPr id="23555" name="Content Placeholder 2"/>
          <p:cNvSpPr>
            <a:spLocks noGrp="1"/>
          </p:cNvSpPr>
          <p:nvPr>
            <p:ph idx="1"/>
          </p:nvPr>
        </p:nvSpPr>
        <p:spPr>
          <a:xfrm>
            <a:off x="457200" y="1600200"/>
            <a:ext cx="8153400" cy="4525963"/>
          </a:xfrm>
        </p:spPr>
        <p:txBody>
          <a:bodyPr>
            <a:normAutofit lnSpcReduction="10000"/>
          </a:bodyPr>
          <a:lstStyle/>
          <a:p>
            <a:pPr eaLnBrk="1" hangingPunct="1"/>
            <a:r>
              <a:rPr lang="en-US" dirty="0"/>
              <a:t>Theories are casual attributions we use to understand the world around us.</a:t>
            </a:r>
          </a:p>
          <a:p>
            <a:pPr lvl="1" eaLnBrk="1" hangingPunct="1"/>
            <a:r>
              <a:rPr lang="en-US" dirty="0"/>
              <a:t>“Stories” we use to understand phenomenon</a:t>
            </a:r>
          </a:p>
          <a:p>
            <a:pPr lvl="1" eaLnBrk="1" hangingPunct="1"/>
            <a:r>
              <a:rPr lang="en-US" dirty="0"/>
              <a:t>Logic of causal relationships</a:t>
            </a:r>
          </a:p>
          <a:p>
            <a:pPr eaLnBrk="1" hangingPunct="1"/>
            <a:endParaRPr lang="en-US" sz="1800" dirty="0"/>
          </a:p>
          <a:p>
            <a:pPr eaLnBrk="1" hangingPunct="1"/>
            <a:r>
              <a:rPr lang="en-US" dirty="0"/>
              <a:t>Good theories are general and parsimonious.</a:t>
            </a:r>
          </a:p>
          <a:p>
            <a:r>
              <a:rPr lang="en-US" dirty="0"/>
              <a:t>Good theories are falsifiable.</a:t>
            </a:r>
          </a:p>
          <a:p>
            <a:pPr eaLnBrk="1" hangingPunct="1"/>
            <a:r>
              <a:rPr lang="en-US" dirty="0"/>
              <a:t>Occam's Razor – All things being equal a simple explanation is better than a complex one.</a:t>
            </a:r>
          </a:p>
          <a:p>
            <a:pPr eaLnBrk="1" hangingPunct="1"/>
            <a:r>
              <a:rPr lang="en-US" dirty="0"/>
              <a:t>No single theory can explain all behavior (particularly human behavior) in every situation.</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37127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B468-8C06-421D-8BC5-5297CAE9D625}"/>
              </a:ext>
            </a:extLst>
          </p:cNvPr>
          <p:cNvSpPr>
            <a:spLocks noGrp="1"/>
          </p:cNvSpPr>
          <p:nvPr>
            <p:ph type="title"/>
          </p:nvPr>
        </p:nvSpPr>
        <p:spPr/>
        <p:txBody>
          <a:bodyPr/>
          <a:lstStyle/>
          <a:p>
            <a:r>
              <a:rPr lang="en-US" dirty="0"/>
              <a:t>Role of Theory</a:t>
            </a:r>
          </a:p>
        </p:txBody>
      </p:sp>
      <p:sp>
        <p:nvSpPr>
          <p:cNvPr id="3" name="Content Placeholder 2">
            <a:extLst>
              <a:ext uri="{FF2B5EF4-FFF2-40B4-BE49-F238E27FC236}">
                <a16:creationId xmlns:a16="http://schemas.microsoft.com/office/drawing/2014/main" id="{871FBEF0-58D2-484C-953B-C4DCE2092B8A}"/>
              </a:ext>
            </a:extLst>
          </p:cNvPr>
          <p:cNvSpPr>
            <a:spLocks noGrp="1"/>
          </p:cNvSpPr>
          <p:nvPr>
            <p:ph sz="quarter" idx="1"/>
          </p:nvPr>
        </p:nvSpPr>
        <p:spPr/>
        <p:txBody>
          <a:bodyPr/>
          <a:lstStyle/>
          <a:p>
            <a:pPr marL="0" indent="0">
              <a:buNone/>
            </a:pPr>
            <a:r>
              <a:rPr lang="en-US" dirty="0"/>
              <a:t>Theory turns the “what” into “why”….</a:t>
            </a:r>
          </a:p>
          <a:p>
            <a:pPr marL="0" indent="0">
              <a:buNone/>
            </a:pPr>
            <a:endParaRPr lang="en-US" dirty="0"/>
          </a:p>
          <a:p>
            <a:pPr marL="0" indent="0">
              <a:buNone/>
            </a:pPr>
            <a:r>
              <a:rPr lang="en-US" dirty="0"/>
              <a:t>Double-blind randomized experiment can tell you that patients who take a certain drug recover more quickly.</a:t>
            </a:r>
          </a:p>
          <a:p>
            <a:pPr marL="0" indent="0">
              <a:buNone/>
            </a:pPr>
            <a:endParaRPr lang="en-US" dirty="0"/>
          </a:p>
          <a:p>
            <a:pPr marL="0" indent="0">
              <a:buNone/>
            </a:pPr>
            <a:r>
              <a:rPr lang="en-US" dirty="0"/>
              <a:t>But does not tell you why this happens.</a:t>
            </a:r>
          </a:p>
          <a:p>
            <a:endParaRPr lang="en-US" dirty="0"/>
          </a:p>
          <a:p>
            <a:endParaRPr lang="en-US" dirty="0"/>
          </a:p>
          <a:p>
            <a:endParaRPr lang="en-US" dirty="0"/>
          </a:p>
        </p:txBody>
      </p:sp>
    </p:spTree>
    <p:extLst>
      <p:ext uri="{BB962C8B-B14F-4D97-AF65-F5344CB8AC3E}">
        <p14:creationId xmlns:p14="http://schemas.microsoft.com/office/powerpoint/2010/main" val="4005787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Light a Wave Or a Particle?</a:t>
            </a:r>
          </a:p>
        </p:txBody>
      </p:sp>
      <p:sp>
        <p:nvSpPr>
          <p:cNvPr id="3" name="Content Placeholder 2"/>
          <p:cNvSpPr>
            <a:spLocks noGrp="1"/>
          </p:cNvSpPr>
          <p:nvPr>
            <p:ph sz="quarter" idx="1"/>
          </p:nvPr>
        </p:nvSpPr>
        <p:spPr/>
        <p:txBody>
          <a:bodyPr>
            <a:normAutofit/>
          </a:bodyPr>
          <a:lstStyle/>
          <a:p>
            <a:pPr marL="0" indent="0">
              <a:buNone/>
            </a:pPr>
            <a:r>
              <a:rPr lang="en-US" dirty="0"/>
              <a:t>Light can be modeled as an electromagnetic wave.</a:t>
            </a:r>
          </a:p>
          <a:p>
            <a:r>
              <a:rPr lang="en-US" sz="2000" dirty="0"/>
              <a:t>James Maxwell “A Dynamic Theory of the Electromagnetic Field” 1865</a:t>
            </a:r>
          </a:p>
          <a:p>
            <a:pPr marL="0" indent="0">
              <a:buNone/>
            </a:pPr>
            <a:endParaRPr lang="en-US" dirty="0"/>
          </a:p>
          <a:p>
            <a:pPr marL="0" indent="0">
              <a:buNone/>
            </a:pPr>
            <a:r>
              <a:rPr lang="en-US" dirty="0"/>
              <a:t>Light can also be modeled as  photon or elementary particle</a:t>
            </a:r>
          </a:p>
          <a:p>
            <a:r>
              <a:rPr lang="en-US" sz="1800" dirty="0"/>
              <a:t>Albert Einstein 1921 Nobel Prize for photoelectric effect</a:t>
            </a:r>
          </a:p>
          <a:p>
            <a:r>
              <a:rPr lang="en-US" sz="1800" dirty="0"/>
              <a:t>Arthur Compton 1923 Nobel Prize for “Compton Shift Effect”</a:t>
            </a:r>
          </a:p>
          <a:p>
            <a:pPr marL="0" indent="0">
              <a:buNone/>
            </a:pPr>
            <a:endParaRPr lang="en-US" dirty="0"/>
          </a:p>
          <a:p>
            <a:pPr marL="0" indent="0">
              <a:buNone/>
            </a:pPr>
            <a:r>
              <a:rPr lang="en-US" dirty="0"/>
              <a:t>It depends….</a:t>
            </a:r>
          </a:p>
          <a:p>
            <a:pPr marL="0" indent="0">
              <a:buNone/>
            </a:pPr>
            <a:r>
              <a:rPr lang="en-US" dirty="0"/>
              <a:t>“Wave-Particle Duality”</a:t>
            </a:r>
          </a:p>
          <a:p>
            <a:pPr marL="0" indent="0">
              <a:buNone/>
            </a:pPr>
            <a:endParaRPr lang="en-US" dirty="0"/>
          </a:p>
          <a:p>
            <a:pPr marL="0" indent="0">
              <a:buNone/>
            </a:pPr>
            <a:endParaRPr lang="en-US" dirty="0"/>
          </a:p>
        </p:txBody>
      </p:sp>
      <p:pic>
        <p:nvPicPr>
          <p:cNvPr id="1026" name="Picture 2" descr="Momentum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59724"/>
            <a:ext cx="2983770" cy="23247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943600"/>
            <a:ext cx="5867400" cy="523220"/>
          </a:xfrm>
          <a:prstGeom prst="rect">
            <a:avLst/>
          </a:prstGeom>
          <a:noFill/>
        </p:spPr>
        <p:txBody>
          <a:bodyPr wrap="square" rtlCol="0">
            <a:spAutoFit/>
          </a:bodyPr>
          <a:lstStyle/>
          <a:p>
            <a:r>
              <a:rPr lang="en-US" sz="1400" dirty="0"/>
              <a:t>http://www.wired.com/2013/07/is-light-a-wave-or-a-particle/</a:t>
            </a:r>
          </a:p>
          <a:p>
            <a:endParaRPr lang="en-US" sz="1400" dirty="0"/>
          </a:p>
        </p:txBody>
      </p:sp>
    </p:spTree>
    <p:extLst>
      <p:ext uri="{BB962C8B-B14F-4D97-AF65-F5344CB8AC3E}">
        <p14:creationId xmlns:p14="http://schemas.microsoft.com/office/powerpoint/2010/main" val="1871498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Opening the “Black Box”</a:t>
            </a:r>
          </a:p>
        </p:txBody>
      </p:sp>
      <p:sp>
        <p:nvSpPr>
          <p:cNvPr id="27651" name="Content Placeholder 2"/>
          <p:cNvSpPr>
            <a:spLocks noGrp="1"/>
          </p:cNvSpPr>
          <p:nvPr>
            <p:ph idx="1"/>
          </p:nvPr>
        </p:nvSpPr>
        <p:spPr/>
        <p:txBody>
          <a:bodyPr/>
          <a:lstStyle/>
          <a:p>
            <a:pPr marL="0" indent="0">
              <a:buNone/>
            </a:pPr>
            <a:r>
              <a:rPr lang="en-US" dirty="0"/>
              <a:t>Correlation between “high performance” HR practices and firm performance.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indent="0">
              <a:buNone/>
            </a:pPr>
            <a:r>
              <a:rPr lang="en-US" dirty="0"/>
              <a:t>Requires a persuasive story based on theory of the actual mechanics through which these practices lead to performance.</a:t>
            </a:r>
          </a:p>
        </p:txBody>
      </p:sp>
      <p:sp>
        <p:nvSpPr>
          <p:cNvPr id="4" name="Text Box 11"/>
          <p:cNvSpPr txBox="1">
            <a:spLocks noChangeArrowheads="1"/>
          </p:cNvSpPr>
          <p:nvPr/>
        </p:nvSpPr>
        <p:spPr bwMode="auto">
          <a:xfrm>
            <a:off x="6705600" y="2971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endParaRPr lang="en-US" b="1" dirty="0">
              <a:solidFill>
                <a:schemeClr val="accent2">
                  <a:lumMod val="50000"/>
                </a:schemeClr>
              </a:solidFill>
              <a:latin typeface="Times New Roman" pitchFamily="18" charset="0"/>
            </a:endParaRPr>
          </a:p>
          <a:p>
            <a:pPr algn="ctr">
              <a:defRPr/>
            </a:pPr>
            <a:r>
              <a:rPr lang="en-US" b="1" dirty="0">
                <a:solidFill>
                  <a:schemeClr val="accent2">
                    <a:lumMod val="50000"/>
                  </a:schemeClr>
                </a:solidFill>
                <a:latin typeface="Times New Roman" pitchFamily="18" charset="0"/>
              </a:rPr>
              <a:t>Performance</a:t>
            </a:r>
          </a:p>
        </p:txBody>
      </p:sp>
      <p:sp>
        <p:nvSpPr>
          <p:cNvPr id="5" name="Text Box 11"/>
          <p:cNvSpPr txBox="1">
            <a:spLocks noChangeArrowheads="1"/>
          </p:cNvSpPr>
          <p:nvPr/>
        </p:nvSpPr>
        <p:spPr bwMode="auto">
          <a:xfrm>
            <a:off x="838200" y="2971800"/>
            <a:ext cx="1943100" cy="1095375"/>
          </a:xfrm>
          <a:prstGeom prst="rect">
            <a:avLst/>
          </a:prstGeom>
          <a:solidFill>
            <a:srgbClr val="FFFFFF"/>
          </a:solidFill>
          <a:ln w="28575">
            <a:solidFill>
              <a:srgbClr val="0033CC"/>
            </a:solidFill>
            <a:miter lim="800000"/>
            <a:headEnd/>
            <a:tailEnd/>
          </a:ln>
        </p:spPr>
        <p:txBody>
          <a:bodyPr/>
          <a:lstStyle/>
          <a:p>
            <a:pPr algn="ctr">
              <a:defRPr/>
            </a:pPr>
            <a:endParaRPr lang="en-US" sz="1200" b="1" dirty="0">
              <a:latin typeface="Times New Roman" pitchFamily="18" charset="0"/>
            </a:endParaRPr>
          </a:p>
          <a:p>
            <a:pPr algn="ctr">
              <a:defRPr/>
            </a:pPr>
            <a:endParaRPr lang="en-US" b="1" dirty="0">
              <a:solidFill>
                <a:schemeClr val="accent2">
                  <a:lumMod val="50000"/>
                </a:schemeClr>
              </a:solidFill>
              <a:latin typeface="Times New Roman" pitchFamily="18" charset="0"/>
            </a:endParaRPr>
          </a:p>
          <a:p>
            <a:pPr algn="ctr">
              <a:defRPr/>
            </a:pPr>
            <a:r>
              <a:rPr lang="en-US" b="1" dirty="0">
                <a:solidFill>
                  <a:schemeClr val="accent2">
                    <a:lumMod val="50000"/>
                  </a:schemeClr>
                </a:solidFill>
                <a:latin typeface="Times New Roman" pitchFamily="18" charset="0"/>
              </a:rPr>
              <a:t>HR Practices</a:t>
            </a:r>
          </a:p>
        </p:txBody>
      </p:sp>
      <p:cxnSp>
        <p:nvCxnSpPr>
          <p:cNvPr id="6" name="Straight Arrow Connector 5"/>
          <p:cNvCxnSpPr>
            <a:stCxn id="5" idx="3"/>
            <a:endCxn id="4" idx="1"/>
          </p:cNvCxnSpPr>
          <p:nvPr/>
        </p:nvCxnSpPr>
        <p:spPr>
          <a:xfrm>
            <a:off x="2781300" y="3519488"/>
            <a:ext cx="3924300"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37181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t>Opening the “Black Box”</a:t>
            </a:r>
          </a:p>
        </p:txBody>
      </p:sp>
      <p:sp>
        <p:nvSpPr>
          <p:cNvPr id="28675" name="Content Placeholder 2"/>
          <p:cNvSpPr>
            <a:spLocks noGrp="1"/>
          </p:cNvSpPr>
          <p:nvPr>
            <p:ph idx="1"/>
          </p:nvPr>
        </p:nvSpPr>
        <p:spPr/>
        <p:txBody>
          <a:bodyPr/>
          <a:lstStyle/>
          <a:p>
            <a:pPr marL="0" indent="0">
              <a:buNone/>
            </a:pPr>
            <a:r>
              <a:rPr lang="en-US" dirty="0"/>
              <a:t>Correlation between “high performance” HR practices and firm performance.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indent="0">
              <a:buNone/>
            </a:pPr>
            <a:r>
              <a:rPr lang="en-US" dirty="0"/>
              <a:t>Requires a persuasive story based on theory of the actual mechanics through which these practices lead to performance.</a:t>
            </a:r>
          </a:p>
        </p:txBody>
      </p:sp>
      <p:sp>
        <p:nvSpPr>
          <p:cNvPr id="4" name="Text Box 11"/>
          <p:cNvSpPr txBox="1">
            <a:spLocks noChangeArrowheads="1"/>
          </p:cNvSpPr>
          <p:nvPr/>
        </p:nvSpPr>
        <p:spPr bwMode="auto">
          <a:xfrm>
            <a:off x="6705600" y="2971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endParaRPr lang="en-US" b="1" dirty="0">
              <a:solidFill>
                <a:schemeClr val="accent2">
                  <a:lumMod val="50000"/>
                </a:schemeClr>
              </a:solidFill>
              <a:latin typeface="Times New Roman" pitchFamily="18" charset="0"/>
            </a:endParaRPr>
          </a:p>
          <a:p>
            <a:pPr algn="ctr">
              <a:defRPr/>
            </a:pPr>
            <a:r>
              <a:rPr lang="en-US" b="1" dirty="0">
                <a:solidFill>
                  <a:schemeClr val="accent2">
                    <a:lumMod val="50000"/>
                  </a:schemeClr>
                </a:solidFill>
                <a:latin typeface="Times New Roman" pitchFamily="18" charset="0"/>
              </a:rPr>
              <a:t>Performance</a:t>
            </a:r>
          </a:p>
        </p:txBody>
      </p:sp>
      <p:sp>
        <p:nvSpPr>
          <p:cNvPr id="5" name="Text Box 11"/>
          <p:cNvSpPr txBox="1">
            <a:spLocks noChangeArrowheads="1"/>
          </p:cNvSpPr>
          <p:nvPr/>
        </p:nvSpPr>
        <p:spPr bwMode="auto">
          <a:xfrm>
            <a:off x="838200" y="2971800"/>
            <a:ext cx="1943100" cy="1095375"/>
          </a:xfrm>
          <a:prstGeom prst="rect">
            <a:avLst/>
          </a:prstGeom>
          <a:solidFill>
            <a:srgbClr val="FFFFFF"/>
          </a:solidFill>
          <a:ln w="28575">
            <a:solidFill>
              <a:srgbClr val="0033CC"/>
            </a:solidFill>
            <a:miter lim="800000"/>
            <a:headEnd/>
            <a:tailEnd/>
          </a:ln>
        </p:spPr>
        <p:txBody>
          <a:bodyPr/>
          <a:lstStyle/>
          <a:p>
            <a:pPr algn="ctr">
              <a:defRPr/>
            </a:pPr>
            <a:endParaRPr lang="en-US" sz="1200" b="1" dirty="0">
              <a:latin typeface="Times New Roman" pitchFamily="18" charset="0"/>
            </a:endParaRPr>
          </a:p>
          <a:p>
            <a:pPr algn="ctr">
              <a:defRPr/>
            </a:pPr>
            <a:endParaRPr lang="en-US" b="1" dirty="0">
              <a:solidFill>
                <a:schemeClr val="accent2">
                  <a:lumMod val="50000"/>
                </a:schemeClr>
              </a:solidFill>
              <a:latin typeface="Times New Roman" pitchFamily="18" charset="0"/>
            </a:endParaRPr>
          </a:p>
          <a:p>
            <a:pPr algn="ctr">
              <a:defRPr/>
            </a:pPr>
            <a:r>
              <a:rPr lang="en-US" b="1" dirty="0">
                <a:solidFill>
                  <a:schemeClr val="accent2">
                    <a:lumMod val="50000"/>
                  </a:schemeClr>
                </a:solidFill>
                <a:latin typeface="Times New Roman" pitchFamily="18" charset="0"/>
              </a:rPr>
              <a:t>HR Practices</a:t>
            </a:r>
          </a:p>
        </p:txBody>
      </p:sp>
      <p:sp>
        <p:nvSpPr>
          <p:cNvPr id="7" name="Text Box 11"/>
          <p:cNvSpPr txBox="1">
            <a:spLocks noChangeArrowheads="1"/>
          </p:cNvSpPr>
          <p:nvPr/>
        </p:nvSpPr>
        <p:spPr bwMode="auto">
          <a:xfrm>
            <a:off x="4267200" y="2971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The</a:t>
            </a:r>
          </a:p>
          <a:p>
            <a:pPr algn="ctr">
              <a:defRPr/>
            </a:pPr>
            <a:r>
              <a:rPr lang="en-US" b="1" dirty="0">
                <a:solidFill>
                  <a:schemeClr val="accent2">
                    <a:lumMod val="50000"/>
                  </a:schemeClr>
                </a:solidFill>
                <a:latin typeface="Times New Roman" pitchFamily="18" charset="0"/>
              </a:rPr>
              <a:t>“Black Box”</a:t>
            </a:r>
          </a:p>
        </p:txBody>
      </p:sp>
      <p:cxnSp>
        <p:nvCxnSpPr>
          <p:cNvPr id="8" name="Straight Arrow Connector 7"/>
          <p:cNvCxnSpPr>
            <a:endCxn id="7" idx="1"/>
          </p:cNvCxnSpPr>
          <p:nvPr/>
        </p:nvCxnSpPr>
        <p:spPr>
          <a:xfrm>
            <a:off x="2781300" y="3519488"/>
            <a:ext cx="1485900"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a:off x="6210300" y="3519488"/>
            <a:ext cx="495300"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49980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A Theoretical Model</a:t>
            </a:r>
          </a:p>
        </p:txBody>
      </p:sp>
      <p:sp>
        <p:nvSpPr>
          <p:cNvPr id="33" name="Text Box 11"/>
          <p:cNvSpPr txBox="1">
            <a:spLocks noChangeArrowheads="1"/>
          </p:cNvSpPr>
          <p:nvPr/>
        </p:nvSpPr>
        <p:spPr bwMode="auto">
          <a:xfrm>
            <a:off x="6705600" y="2971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Dependent</a:t>
            </a:r>
          </a:p>
          <a:p>
            <a:pPr algn="ctr">
              <a:defRPr/>
            </a:pPr>
            <a:r>
              <a:rPr lang="en-US" b="1" dirty="0">
                <a:solidFill>
                  <a:schemeClr val="accent2">
                    <a:lumMod val="50000"/>
                  </a:schemeClr>
                </a:solidFill>
                <a:latin typeface="Times New Roman" pitchFamily="18" charset="0"/>
              </a:rPr>
              <a:t>Variable</a:t>
            </a:r>
          </a:p>
          <a:p>
            <a:pPr algn="ctr">
              <a:defRPr/>
            </a:pPr>
            <a:r>
              <a:rPr lang="en-US" b="1" dirty="0">
                <a:solidFill>
                  <a:schemeClr val="accent2">
                    <a:lumMod val="50000"/>
                  </a:schemeClr>
                </a:solidFill>
                <a:latin typeface="Times New Roman" pitchFamily="18" charset="0"/>
              </a:rPr>
              <a:t>(Customer Sat)</a:t>
            </a:r>
          </a:p>
        </p:txBody>
      </p:sp>
      <p:sp>
        <p:nvSpPr>
          <p:cNvPr id="34" name="Text Box 11"/>
          <p:cNvSpPr txBox="1">
            <a:spLocks noChangeArrowheads="1"/>
          </p:cNvSpPr>
          <p:nvPr/>
        </p:nvSpPr>
        <p:spPr bwMode="auto">
          <a:xfrm>
            <a:off x="838200" y="2971800"/>
            <a:ext cx="1943100" cy="1095375"/>
          </a:xfrm>
          <a:prstGeom prst="rect">
            <a:avLst/>
          </a:prstGeom>
          <a:solidFill>
            <a:srgbClr val="FFFFFF"/>
          </a:solidFill>
          <a:ln w="28575">
            <a:solidFill>
              <a:srgbClr val="0033CC"/>
            </a:solidFill>
            <a:miter lim="800000"/>
            <a:headEnd/>
            <a:tailEnd/>
          </a:ln>
        </p:spPr>
        <p:txBody>
          <a:bodyPr/>
          <a:lstStyle/>
          <a:p>
            <a:pPr algn="ct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Independent</a:t>
            </a:r>
          </a:p>
          <a:p>
            <a:pPr algn="ctr">
              <a:defRPr/>
            </a:pPr>
            <a:r>
              <a:rPr lang="en-US" b="1" dirty="0">
                <a:solidFill>
                  <a:schemeClr val="accent2">
                    <a:lumMod val="50000"/>
                  </a:schemeClr>
                </a:solidFill>
                <a:latin typeface="Times New Roman" pitchFamily="18" charset="0"/>
              </a:rPr>
              <a:t>Variable</a:t>
            </a:r>
          </a:p>
          <a:p>
            <a:pPr algn="ctr">
              <a:defRPr/>
            </a:pPr>
            <a:r>
              <a:rPr lang="en-US" b="1" dirty="0">
                <a:solidFill>
                  <a:schemeClr val="accent2">
                    <a:lumMod val="50000"/>
                  </a:schemeClr>
                </a:solidFill>
                <a:latin typeface="Times New Roman" pitchFamily="18" charset="0"/>
              </a:rPr>
              <a:t>(HR Practices)</a:t>
            </a:r>
          </a:p>
        </p:txBody>
      </p:sp>
      <p:cxnSp>
        <p:nvCxnSpPr>
          <p:cNvPr id="9" name="Straight Arrow Connector 8"/>
          <p:cNvCxnSpPr>
            <a:stCxn id="34" idx="3"/>
            <a:endCxn id="33" idx="1"/>
          </p:cNvCxnSpPr>
          <p:nvPr/>
        </p:nvCxnSpPr>
        <p:spPr>
          <a:xfrm>
            <a:off x="2781300" y="3519488"/>
            <a:ext cx="3924300"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0078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pPr marL="0" indent="0">
              <a:buNone/>
            </a:pPr>
            <a:r>
              <a:rPr lang="en-US" sz="2800" dirty="0"/>
              <a:t>“All models are wrong, but some are useful.”</a:t>
            </a:r>
          </a:p>
          <a:p>
            <a:pPr marL="0" indent="0">
              <a:buNone/>
            </a:pPr>
            <a:r>
              <a:rPr lang="en-US" sz="2800" dirty="0"/>
              <a:t>					</a:t>
            </a:r>
            <a:r>
              <a:rPr lang="en-US" sz="2000" dirty="0"/>
              <a:t>George Box</a:t>
            </a:r>
          </a:p>
          <a:p>
            <a:pPr marL="0" indent="0">
              <a:buNone/>
            </a:pPr>
            <a:r>
              <a:rPr lang="en-US" sz="2400" u="sng" dirty="0"/>
              <a:t>All</a:t>
            </a:r>
            <a:r>
              <a:rPr lang="en-US" sz="2400" dirty="0"/>
              <a:t> organizational data are models.</a:t>
            </a:r>
          </a:p>
          <a:p>
            <a:pPr marL="0" indent="0">
              <a:buNone/>
            </a:pPr>
            <a:r>
              <a:rPr lang="en-US" sz="2400" dirty="0"/>
              <a:t>	</a:t>
            </a:r>
          </a:p>
          <a:p>
            <a:pPr marL="0" indent="0">
              <a:buNone/>
            </a:pPr>
            <a:r>
              <a:rPr lang="en-US" sz="2400" dirty="0"/>
              <a:t>	P&amp;L – Annual Report</a:t>
            </a:r>
          </a:p>
          <a:p>
            <a:pPr marL="0" indent="0">
              <a:buNone/>
            </a:pPr>
            <a:r>
              <a:rPr lang="en-US" sz="2400" dirty="0"/>
              <a:t>	Return on Investment</a:t>
            </a:r>
          </a:p>
          <a:p>
            <a:pPr marL="0" indent="0">
              <a:buNone/>
            </a:pPr>
            <a:r>
              <a:rPr lang="en-US" sz="2400" dirty="0"/>
              <a:t>	Inventories</a:t>
            </a:r>
          </a:p>
          <a:p>
            <a:pPr marL="0" indent="0">
              <a:buNone/>
            </a:pPr>
            <a:r>
              <a:rPr lang="en-US" sz="2400" dirty="0"/>
              <a:t>	Headcount and Turnover</a:t>
            </a:r>
          </a:p>
          <a:p>
            <a:pPr marL="0" indent="0">
              <a:buNone/>
            </a:pPr>
            <a:r>
              <a:rPr lang="en-US" sz="2400" dirty="0"/>
              <a:t>	Employee Attitudes</a:t>
            </a:r>
          </a:p>
          <a:p>
            <a:pPr marL="0" indent="0">
              <a:buNone/>
            </a:pPr>
            <a:r>
              <a:rPr lang="en-US" sz="2400" dirty="0"/>
              <a:t>	</a:t>
            </a:r>
          </a:p>
          <a:p>
            <a:pPr marL="0" indent="0">
              <a:buNone/>
            </a:pPr>
            <a:r>
              <a:rPr lang="en-US" sz="2400" dirty="0"/>
              <a:t>Cause </a:t>
            </a:r>
            <a:r>
              <a:rPr lang="en-US" sz="2400" dirty="0">
                <a:sym typeface="Wingdings" panose="05000000000000000000" pitchFamily="2" charset="2"/>
              </a:rPr>
              <a:t> Effect estimates are based on organizational data.</a:t>
            </a:r>
          </a:p>
          <a:p>
            <a:pPr marL="0" indent="0">
              <a:buNone/>
            </a:pPr>
            <a:endParaRPr lang="en-US" sz="2400" dirty="0"/>
          </a:p>
          <a:p>
            <a:pPr marL="0" indent="0">
              <a:buNone/>
            </a:pPr>
            <a:endParaRPr lang="en-US" sz="2400" dirty="0"/>
          </a:p>
          <a:p>
            <a:pPr marL="0" indent="0">
              <a:buNone/>
            </a:pPr>
            <a:r>
              <a:rPr lang="en-US" sz="2400" dirty="0"/>
              <a:t>	</a:t>
            </a:r>
            <a:endParaRPr lang="en-US" sz="2800" dirty="0"/>
          </a:p>
          <a:p>
            <a:pPr marL="0" indent="0">
              <a:buNone/>
            </a:pPr>
            <a:endParaRPr lang="en-US" sz="2800" dirty="0"/>
          </a:p>
        </p:txBody>
      </p:sp>
    </p:spTree>
    <p:extLst>
      <p:ext uri="{BB962C8B-B14F-4D97-AF65-F5344CB8AC3E}">
        <p14:creationId xmlns:p14="http://schemas.microsoft.com/office/powerpoint/2010/main" val="495130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A Theoretical Model</a:t>
            </a:r>
          </a:p>
        </p:txBody>
      </p:sp>
      <p:sp>
        <p:nvSpPr>
          <p:cNvPr id="33" name="Text Box 11"/>
          <p:cNvSpPr txBox="1">
            <a:spLocks noChangeArrowheads="1"/>
          </p:cNvSpPr>
          <p:nvPr/>
        </p:nvSpPr>
        <p:spPr bwMode="auto">
          <a:xfrm>
            <a:off x="6705600" y="2971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Dependent</a:t>
            </a:r>
          </a:p>
          <a:p>
            <a:pPr algn="ctr">
              <a:defRPr/>
            </a:pPr>
            <a:r>
              <a:rPr lang="en-US" b="1" dirty="0">
                <a:solidFill>
                  <a:schemeClr val="accent2">
                    <a:lumMod val="50000"/>
                  </a:schemeClr>
                </a:solidFill>
                <a:latin typeface="Times New Roman" pitchFamily="18" charset="0"/>
              </a:rPr>
              <a:t>Variable</a:t>
            </a:r>
          </a:p>
          <a:p>
            <a:pPr algn="ctr">
              <a:defRPr/>
            </a:pPr>
            <a:r>
              <a:rPr lang="en-US" b="1" dirty="0">
                <a:solidFill>
                  <a:schemeClr val="accent2">
                    <a:lumMod val="50000"/>
                  </a:schemeClr>
                </a:solidFill>
                <a:latin typeface="Times New Roman" pitchFamily="18" charset="0"/>
              </a:rPr>
              <a:t>(Customer Sat)</a:t>
            </a:r>
          </a:p>
        </p:txBody>
      </p:sp>
      <p:sp>
        <p:nvSpPr>
          <p:cNvPr id="34" name="Text Box 11"/>
          <p:cNvSpPr txBox="1">
            <a:spLocks noChangeArrowheads="1"/>
          </p:cNvSpPr>
          <p:nvPr/>
        </p:nvSpPr>
        <p:spPr bwMode="auto">
          <a:xfrm>
            <a:off x="838200" y="2971800"/>
            <a:ext cx="1943100" cy="1095375"/>
          </a:xfrm>
          <a:prstGeom prst="rect">
            <a:avLst/>
          </a:prstGeom>
          <a:solidFill>
            <a:srgbClr val="FFFFFF"/>
          </a:solidFill>
          <a:ln w="28575">
            <a:solidFill>
              <a:srgbClr val="0033CC"/>
            </a:solidFill>
            <a:miter lim="800000"/>
            <a:headEnd/>
            <a:tailEnd/>
          </a:ln>
        </p:spPr>
        <p:txBody>
          <a:bodyPr/>
          <a:lstStyle/>
          <a:p>
            <a:pPr algn="ct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Independent</a:t>
            </a:r>
          </a:p>
          <a:p>
            <a:pPr algn="ctr">
              <a:defRPr/>
            </a:pPr>
            <a:r>
              <a:rPr lang="en-US" b="1" dirty="0">
                <a:solidFill>
                  <a:schemeClr val="accent2">
                    <a:lumMod val="50000"/>
                  </a:schemeClr>
                </a:solidFill>
                <a:latin typeface="Times New Roman" pitchFamily="18" charset="0"/>
              </a:rPr>
              <a:t>Variable</a:t>
            </a:r>
          </a:p>
          <a:p>
            <a:pPr algn="ctr">
              <a:defRPr/>
            </a:pPr>
            <a:r>
              <a:rPr lang="en-US" b="1" dirty="0">
                <a:solidFill>
                  <a:schemeClr val="accent2">
                    <a:lumMod val="50000"/>
                  </a:schemeClr>
                </a:solidFill>
                <a:latin typeface="Times New Roman" pitchFamily="18" charset="0"/>
              </a:rPr>
              <a:t>(HR Practices)</a:t>
            </a:r>
          </a:p>
        </p:txBody>
      </p:sp>
      <p:cxnSp>
        <p:nvCxnSpPr>
          <p:cNvPr id="9" name="Straight Arrow Connector 8"/>
          <p:cNvCxnSpPr>
            <a:stCxn id="34" idx="3"/>
            <a:endCxn id="33" idx="1"/>
          </p:cNvCxnSpPr>
          <p:nvPr/>
        </p:nvCxnSpPr>
        <p:spPr>
          <a:xfrm>
            <a:off x="2781300" y="3519488"/>
            <a:ext cx="3924300"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6" name="Text Box 11"/>
          <p:cNvSpPr txBox="1">
            <a:spLocks noChangeArrowheads="1"/>
          </p:cNvSpPr>
          <p:nvPr/>
        </p:nvSpPr>
        <p:spPr bwMode="auto">
          <a:xfrm>
            <a:off x="6705600" y="4495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Controls</a:t>
            </a:r>
          </a:p>
          <a:p>
            <a:pPr algn="ctr">
              <a:defRPr/>
            </a:pPr>
            <a:r>
              <a:rPr lang="en-US" b="1" dirty="0">
                <a:solidFill>
                  <a:schemeClr val="accent2">
                    <a:lumMod val="50000"/>
                  </a:schemeClr>
                </a:solidFill>
                <a:latin typeface="Times New Roman" pitchFamily="18" charset="0"/>
              </a:rPr>
              <a:t>(Size, line of business etc.)</a:t>
            </a:r>
          </a:p>
        </p:txBody>
      </p:sp>
      <p:cxnSp>
        <p:nvCxnSpPr>
          <p:cNvPr id="7" name="Straight Arrow Connector 6"/>
          <p:cNvCxnSpPr>
            <a:stCxn id="6" idx="0"/>
          </p:cNvCxnSpPr>
          <p:nvPr/>
        </p:nvCxnSpPr>
        <p:spPr>
          <a:xfrm rot="5400000" flipH="1" flipV="1">
            <a:off x="7463631" y="4282282"/>
            <a:ext cx="428625"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36754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A Theoretical Model</a:t>
            </a:r>
          </a:p>
        </p:txBody>
      </p:sp>
      <p:sp>
        <p:nvSpPr>
          <p:cNvPr id="33" name="Text Box 11"/>
          <p:cNvSpPr txBox="1">
            <a:spLocks noChangeArrowheads="1"/>
          </p:cNvSpPr>
          <p:nvPr/>
        </p:nvSpPr>
        <p:spPr bwMode="auto">
          <a:xfrm>
            <a:off x="6705600" y="2971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Dependent</a:t>
            </a:r>
          </a:p>
          <a:p>
            <a:pPr algn="ctr">
              <a:defRPr/>
            </a:pPr>
            <a:r>
              <a:rPr lang="en-US" b="1" dirty="0">
                <a:solidFill>
                  <a:schemeClr val="accent2">
                    <a:lumMod val="50000"/>
                  </a:schemeClr>
                </a:solidFill>
                <a:latin typeface="Times New Roman" pitchFamily="18" charset="0"/>
              </a:rPr>
              <a:t>Variable</a:t>
            </a:r>
          </a:p>
          <a:p>
            <a:pPr algn="ctr">
              <a:defRPr/>
            </a:pPr>
            <a:r>
              <a:rPr lang="en-US" b="1" dirty="0">
                <a:solidFill>
                  <a:schemeClr val="accent2">
                    <a:lumMod val="50000"/>
                  </a:schemeClr>
                </a:solidFill>
                <a:latin typeface="Times New Roman" pitchFamily="18" charset="0"/>
              </a:rPr>
              <a:t>(Customer Sat)</a:t>
            </a:r>
          </a:p>
        </p:txBody>
      </p:sp>
      <p:sp>
        <p:nvSpPr>
          <p:cNvPr id="34" name="Text Box 11"/>
          <p:cNvSpPr txBox="1">
            <a:spLocks noChangeArrowheads="1"/>
          </p:cNvSpPr>
          <p:nvPr/>
        </p:nvSpPr>
        <p:spPr bwMode="auto">
          <a:xfrm>
            <a:off x="838200" y="2971800"/>
            <a:ext cx="1943100" cy="1095375"/>
          </a:xfrm>
          <a:prstGeom prst="rect">
            <a:avLst/>
          </a:prstGeom>
          <a:solidFill>
            <a:srgbClr val="FFFFFF"/>
          </a:solidFill>
          <a:ln w="28575">
            <a:solidFill>
              <a:srgbClr val="0033CC"/>
            </a:solidFill>
            <a:miter lim="800000"/>
            <a:headEnd/>
            <a:tailEnd/>
          </a:ln>
        </p:spPr>
        <p:txBody>
          <a:bodyPr/>
          <a:lstStyle/>
          <a:p>
            <a:pPr algn="ct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Independent</a:t>
            </a:r>
          </a:p>
          <a:p>
            <a:pPr algn="ctr">
              <a:defRPr/>
            </a:pPr>
            <a:r>
              <a:rPr lang="en-US" b="1" dirty="0">
                <a:solidFill>
                  <a:schemeClr val="accent2">
                    <a:lumMod val="50000"/>
                  </a:schemeClr>
                </a:solidFill>
                <a:latin typeface="Times New Roman" pitchFamily="18" charset="0"/>
              </a:rPr>
              <a:t>Variable</a:t>
            </a:r>
          </a:p>
          <a:p>
            <a:pPr algn="ctr">
              <a:defRPr/>
            </a:pPr>
            <a:r>
              <a:rPr lang="en-US" b="1" dirty="0">
                <a:solidFill>
                  <a:schemeClr val="accent2">
                    <a:lumMod val="50000"/>
                  </a:schemeClr>
                </a:solidFill>
                <a:latin typeface="Times New Roman" pitchFamily="18" charset="0"/>
              </a:rPr>
              <a:t>(HR Practices)</a:t>
            </a:r>
          </a:p>
        </p:txBody>
      </p:sp>
      <p:sp>
        <p:nvSpPr>
          <p:cNvPr id="6" name="Text Box 11"/>
          <p:cNvSpPr txBox="1">
            <a:spLocks noChangeArrowheads="1"/>
          </p:cNvSpPr>
          <p:nvPr/>
        </p:nvSpPr>
        <p:spPr bwMode="auto">
          <a:xfrm>
            <a:off x="6705600" y="4495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Controls</a:t>
            </a:r>
          </a:p>
          <a:p>
            <a:pPr algn="ctr">
              <a:defRPr/>
            </a:pPr>
            <a:r>
              <a:rPr lang="en-US" b="1" dirty="0">
                <a:solidFill>
                  <a:schemeClr val="accent2">
                    <a:lumMod val="50000"/>
                  </a:schemeClr>
                </a:solidFill>
                <a:latin typeface="Times New Roman" pitchFamily="18" charset="0"/>
              </a:rPr>
              <a:t>(Size, line of business etc.)</a:t>
            </a:r>
          </a:p>
        </p:txBody>
      </p:sp>
      <p:cxnSp>
        <p:nvCxnSpPr>
          <p:cNvPr id="7" name="Straight Arrow Connector 6"/>
          <p:cNvCxnSpPr>
            <a:stCxn id="6" idx="0"/>
          </p:cNvCxnSpPr>
          <p:nvPr/>
        </p:nvCxnSpPr>
        <p:spPr>
          <a:xfrm rot="5400000" flipH="1" flipV="1">
            <a:off x="7463631" y="4282282"/>
            <a:ext cx="428625"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8" name="Text Box 11"/>
          <p:cNvSpPr txBox="1">
            <a:spLocks noChangeArrowheads="1"/>
          </p:cNvSpPr>
          <p:nvPr/>
        </p:nvSpPr>
        <p:spPr bwMode="auto">
          <a:xfrm>
            <a:off x="4267200" y="2971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Mediator</a:t>
            </a:r>
          </a:p>
          <a:p>
            <a:pPr algn="ctr">
              <a:defRPr/>
            </a:pPr>
            <a:r>
              <a:rPr lang="en-US" b="1" dirty="0">
                <a:solidFill>
                  <a:schemeClr val="accent2">
                    <a:lumMod val="50000"/>
                  </a:schemeClr>
                </a:solidFill>
                <a:latin typeface="Times New Roman" pitchFamily="18" charset="0"/>
              </a:rPr>
              <a:t>(Attitudes &amp; Motivation)</a:t>
            </a:r>
          </a:p>
        </p:txBody>
      </p:sp>
      <p:cxnSp>
        <p:nvCxnSpPr>
          <p:cNvPr id="10" name="Straight Arrow Connector 9"/>
          <p:cNvCxnSpPr>
            <a:endCxn id="8" idx="1"/>
          </p:cNvCxnSpPr>
          <p:nvPr/>
        </p:nvCxnSpPr>
        <p:spPr>
          <a:xfrm>
            <a:off x="2781300" y="3519488"/>
            <a:ext cx="1485900"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a:stCxn id="8" idx="3"/>
          </p:cNvCxnSpPr>
          <p:nvPr/>
        </p:nvCxnSpPr>
        <p:spPr>
          <a:xfrm>
            <a:off x="6210300" y="3519488"/>
            <a:ext cx="495300"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06703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A Theoretical Model</a:t>
            </a:r>
          </a:p>
        </p:txBody>
      </p:sp>
      <p:sp>
        <p:nvSpPr>
          <p:cNvPr id="33" name="Text Box 11"/>
          <p:cNvSpPr txBox="1">
            <a:spLocks noChangeArrowheads="1"/>
          </p:cNvSpPr>
          <p:nvPr/>
        </p:nvSpPr>
        <p:spPr bwMode="auto">
          <a:xfrm>
            <a:off x="6705600" y="2971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Dependent</a:t>
            </a:r>
          </a:p>
          <a:p>
            <a:pPr algn="ctr">
              <a:defRPr/>
            </a:pPr>
            <a:r>
              <a:rPr lang="en-US" b="1" dirty="0">
                <a:solidFill>
                  <a:schemeClr val="accent2">
                    <a:lumMod val="50000"/>
                  </a:schemeClr>
                </a:solidFill>
                <a:latin typeface="Times New Roman" pitchFamily="18" charset="0"/>
              </a:rPr>
              <a:t>Variable</a:t>
            </a:r>
          </a:p>
          <a:p>
            <a:pPr algn="ctr">
              <a:defRPr/>
            </a:pPr>
            <a:r>
              <a:rPr lang="en-US" b="1" dirty="0">
                <a:solidFill>
                  <a:schemeClr val="accent2">
                    <a:lumMod val="50000"/>
                  </a:schemeClr>
                </a:solidFill>
                <a:latin typeface="Times New Roman" pitchFamily="18" charset="0"/>
              </a:rPr>
              <a:t>(Customer Sat)</a:t>
            </a:r>
          </a:p>
        </p:txBody>
      </p:sp>
      <p:sp>
        <p:nvSpPr>
          <p:cNvPr id="34" name="Text Box 11"/>
          <p:cNvSpPr txBox="1">
            <a:spLocks noChangeArrowheads="1"/>
          </p:cNvSpPr>
          <p:nvPr/>
        </p:nvSpPr>
        <p:spPr bwMode="auto">
          <a:xfrm>
            <a:off x="838200" y="2971800"/>
            <a:ext cx="1943100" cy="1095375"/>
          </a:xfrm>
          <a:prstGeom prst="rect">
            <a:avLst/>
          </a:prstGeom>
          <a:solidFill>
            <a:srgbClr val="FFFFFF"/>
          </a:solidFill>
          <a:ln w="28575">
            <a:solidFill>
              <a:srgbClr val="0033CC"/>
            </a:solidFill>
            <a:miter lim="800000"/>
            <a:headEnd/>
            <a:tailEnd/>
          </a:ln>
        </p:spPr>
        <p:txBody>
          <a:bodyPr/>
          <a:lstStyle/>
          <a:p>
            <a:pPr algn="ct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Independent</a:t>
            </a:r>
          </a:p>
          <a:p>
            <a:pPr algn="ctr">
              <a:defRPr/>
            </a:pPr>
            <a:r>
              <a:rPr lang="en-US" b="1" dirty="0">
                <a:solidFill>
                  <a:schemeClr val="accent2">
                    <a:lumMod val="50000"/>
                  </a:schemeClr>
                </a:solidFill>
                <a:latin typeface="Times New Roman" pitchFamily="18" charset="0"/>
              </a:rPr>
              <a:t>Variable</a:t>
            </a:r>
          </a:p>
          <a:p>
            <a:pPr algn="ctr">
              <a:defRPr/>
            </a:pPr>
            <a:r>
              <a:rPr lang="en-US" b="1" dirty="0">
                <a:solidFill>
                  <a:schemeClr val="accent2">
                    <a:lumMod val="50000"/>
                  </a:schemeClr>
                </a:solidFill>
                <a:latin typeface="Times New Roman" pitchFamily="18" charset="0"/>
              </a:rPr>
              <a:t>(HR Practices)</a:t>
            </a:r>
          </a:p>
        </p:txBody>
      </p:sp>
      <p:sp>
        <p:nvSpPr>
          <p:cNvPr id="6" name="Text Box 11"/>
          <p:cNvSpPr txBox="1">
            <a:spLocks noChangeArrowheads="1"/>
          </p:cNvSpPr>
          <p:nvPr/>
        </p:nvSpPr>
        <p:spPr bwMode="auto">
          <a:xfrm>
            <a:off x="6705600" y="4495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Controls</a:t>
            </a:r>
          </a:p>
          <a:p>
            <a:pPr algn="ctr">
              <a:defRPr/>
            </a:pPr>
            <a:r>
              <a:rPr lang="en-US" b="1" dirty="0">
                <a:solidFill>
                  <a:schemeClr val="accent2">
                    <a:lumMod val="50000"/>
                  </a:schemeClr>
                </a:solidFill>
                <a:latin typeface="Times New Roman" pitchFamily="18" charset="0"/>
              </a:rPr>
              <a:t>(Size, line of business etc.)</a:t>
            </a:r>
          </a:p>
        </p:txBody>
      </p:sp>
      <p:cxnSp>
        <p:nvCxnSpPr>
          <p:cNvPr id="7" name="Straight Arrow Connector 6"/>
          <p:cNvCxnSpPr>
            <a:stCxn id="6" idx="0"/>
          </p:cNvCxnSpPr>
          <p:nvPr/>
        </p:nvCxnSpPr>
        <p:spPr>
          <a:xfrm rot="5400000" flipH="1" flipV="1">
            <a:off x="7463631" y="4282282"/>
            <a:ext cx="428625"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8" name="Text Box 11"/>
          <p:cNvSpPr txBox="1">
            <a:spLocks noChangeArrowheads="1"/>
          </p:cNvSpPr>
          <p:nvPr/>
        </p:nvSpPr>
        <p:spPr bwMode="auto">
          <a:xfrm>
            <a:off x="4267200" y="2971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Mediator</a:t>
            </a:r>
          </a:p>
          <a:p>
            <a:pPr algn="ctr">
              <a:defRPr/>
            </a:pPr>
            <a:r>
              <a:rPr lang="en-US" b="1" dirty="0">
                <a:solidFill>
                  <a:schemeClr val="accent2">
                    <a:lumMod val="50000"/>
                  </a:schemeClr>
                </a:solidFill>
                <a:latin typeface="Times New Roman" pitchFamily="18" charset="0"/>
              </a:rPr>
              <a:t>(Attitudes &amp; Motivation)</a:t>
            </a:r>
          </a:p>
        </p:txBody>
      </p:sp>
      <p:cxnSp>
        <p:nvCxnSpPr>
          <p:cNvPr id="10" name="Straight Arrow Connector 9"/>
          <p:cNvCxnSpPr>
            <a:endCxn id="8" idx="1"/>
          </p:cNvCxnSpPr>
          <p:nvPr/>
        </p:nvCxnSpPr>
        <p:spPr>
          <a:xfrm>
            <a:off x="2781300" y="3519488"/>
            <a:ext cx="1485900"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a:stCxn id="8" idx="3"/>
          </p:cNvCxnSpPr>
          <p:nvPr/>
        </p:nvCxnSpPr>
        <p:spPr>
          <a:xfrm>
            <a:off x="6210300" y="3519488"/>
            <a:ext cx="495300"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Text Box 11"/>
          <p:cNvSpPr txBox="1">
            <a:spLocks noChangeArrowheads="1"/>
          </p:cNvSpPr>
          <p:nvPr/>
        </p:nvSpPr>
        <p:spPr bwMode="auto">
          <a:xfrm>
            <a:off x="2438400" y="1371600"/>
            <a:ext cx="1943100" cy="1171575"/>
          </a:xfrm>
          <a:prstGeom prst="rect">
            <a:avLst/>
          </a:prstGeom>
          <a:solidFill>
            <a:srgbClr val="FFFFFF"/>
          </a:solidFill>
          <a:ln w="28575">
            <a:solidFill>
              <a:srgbClr val="0033CC"/>
            </a:solidFill>
            <a:miter lim="800000"/>
            <a:headEnd/>
            <a:tailEnd/>
          </a:ln>
        </p:spPr>
        <p:txBody>
          <a:bodyPr/>
          <a:lstStyle/>
          <a:p>
            <a:pPr algn="ctr">
              <a:defRPr/>
            </a:pPr>
            <a:r>
              <a:rPr lang="en-US" b="1" dirty="0">
                <a:solidFill>
                  <a:schemeClr val="accent2">
                    <a:lumMod val="50000"/>
                  </a:schemeClr>
                </a:solidFill>
                <a:latin typeface="Times New Roman" pitchFamily="18" charset="0"/>
              </a:rPr>
              <a:t>Moderator</a:t>
            </a:r>
          </a:p>
          <a:p>
            <a:pPr algn="ctr">
              <a:defRPr/>
            </a:pPr>
            <a:r>
              <a:rPr lang="en-US" b="1" dirty="0">
                <a:solidFill>
                  <a:schemeClr val="accent2">
                    <a:lumMod val="50000"/>
                  </a:schemeClr>
                </a:solidFill>
                <a:latin typeface="Times New Roman" pitchFamily="18" charset="0"/>
              </a:rPr>
              <a:t>(Perceptions of Employee Investment)</a:t>
            </a:r>
          </a:p>
        </p:txBody>
      </p:sp>
      <p:cxnSp>
        <p:nvCxnSpPr>
          <p:cNvPr id="13" name="Straight Arrow Connector 12"/>
          <p:cNvCxnSpPr>
            <a:stCxn id="12" idx="2"/>
          </p:cNvCxnSpPr>
          <p:nvPr/>
        </p:nvCxnSpPr>
        <p:spPr>
          <a:xfrm>
            <a:off x="3409950" y="2543175"/>
            <a:ext cx="19050" cy="9620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12792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A Theoretical Model</a:t>
            </a:r>
          </a:p>
        </p:txBody>
      </p:sp>
      <p:sp>
        <p:nvSpPr>
          <p:cNvPr id="33" name="Text Box 11"/>
          <p:cNvSpPr txBox="1">
            <a:spLocks noChangeArrowheads="1"/>
          </p:cNvSpPr>
          <p:nvPr/>
        </p:nvSpPr>
        <p:spPr bwMode="auto">
          <a:xfrm>
            <a:off x="6705600" y="2971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Dependent</a:t>
            </a:r>
          </a:p>
          <a:p>
            <a:pPr algn="ctr">
              <a:defRPr/>
            </a:pPr>
            <a:r>
              <a:rPr lang="en-US" b="1" dirty="0">
                <a:solidFill>
                  <a:schemeClr val="accent2">
                    <a:lumMod val="50000"/>
                  </a:schemeClr>
                </a:solidFill>
                <a:latin typeface="Times New Roman" pitchFamily="18" charset="0"/>
              </a:rPr>
              <a:t>Variable</a:t>
            </a:r>
          </a:p>
          <a:p>
            <a:pPr algn="ctr">
              <a:defRPr/>
            </a:pPr>
            <a:r>
              <a:rPr lang="en-US" b="1" dirty="0">
                <a:solidFill>
                  <a:schemeClr val="accent2">
                    <a:lumMod val="50000"/>
                  </a:schemeClr>
                </a:solidFill>
                <a:latin typeface="Times New Roman" pitchFamily="18" charset="0"/>
              </a:rPr>
              <a:t>(Customer Sat)</a:t>
            </a:r>
          </a:p>
        </p:txBody>
      </p:sp>
      <p:sp>
        <p:nvSpPr>
          <p:cNvPr id="34" name="Text Box 11"/>
          <p:cNvSpPr txBox="1">
            <a:spLocks noChangeArrowheads="1"/>
          </p:cNvSpPr>
          <p:nvPr/>
        </p:nvSpPr>
        <p:spPr bwMode="auto">
          <a:xfrm>
            <a:off x="838200" y="2971800"/>
            <a:ext cx="1943100" cy="1095375"/>
          </a:xfrm>
          <a:prstGeom prst="rect">
            <a:avLst/>
          </a:prstGeom>
          <a:solidFill>
            <a:srgbClr val="FFFFFF"/>
          </a:solidFill>
          <a:ln w="28575">
            <a:solidFill>
              <a:srgbClr val="0033CC"/>
            </a:solidFill>
            <a:miter lim="800000"/>
            <a:headEnd/>
            <a:tailEnd/>
          </a:ln>
        </p:spPr>
        <p:txBody>
          <a:bodyPr/>
          <a:lstStyle/>
          <a:p>
            <a:pPr algn="ct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Independent</a:t>
            </a:r>
          </a:p>
          <a:p>
            <a:pPr algn="ctr">
              <a:defRPr/>
            </a:pPr>
            <a:r>
              <a:rPr lang="en-US" b="1" dirty="0">
                <a:solidFill>
                  <a:schemeClr val="accent2">
                    <a:lumMod val="50000"/>
                  </a:schemeClr>
                </a:solidFill>
                <a:latin typeface="Times New Roman" pitchFamily="18" charset="0"/>
              </a:rPr>
              <a:t>Variable</a:t>
            </a:r>
          </a:p>
          <a:p>
            <a:pPr algn="ctr">
              <a:defRPr/>
            </a:pPr>
            <a:r>
              <a:rPr lang="en-US" b="1" dirty="0">
                <a:solidFill>
                  <a:schemeClr val="accent2">
                    <a:lumMod val="50000"/>
                  </a:schemeClr>
                </a:solidFill>
                <a:latin typeface="Times New Roman" pitchFamily="18" charset="0"/>
              </a:rPr>
              <a:t>(HR Practices)</a:t>
            </a:r>
          </a:p>
        </p:txBody>
      </p:sp>
      <p:sp>
        <p:nvSpPr>
          <p:cNvPr id="6" name="Text Box 11"/>
          <p:cNvSpPr txBox="1">
            <a:spLocks noChangeArrowheads="1"/>
          </p:cNvSpPr>
          <p:nvPr/>
        </p:nvSpPr>
        <p:spPr bwMode="auto">
          <a:xfrm>
            <a:off x="6705600" y="4495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Controls</a:t>
            </a:r>
          </a:p>
          <a:p>
            <a:pPr algn="ctr">
              <a:defRPr/>
            </a:pPr>
            <a:r>
              <a:rPr lang="en-US" b="1" dirty="0">
                <a:solidFill>
                  <a:schemeClr val="accent2">
                    <a:lumMod val="50000"/>
                  </a:schemeClr>
                </a:solidFill>
                <a:latin typeface="Times New Roman" pitchFamily="18" charset="0"/>
              </a:rPr>
              <a:t>(Size, line of business etc.)</a:t>
            </a:r>
          </a:p>
        </p:txBody>
      </p:sp>
      <p:cxnSp>
        <p:nvCxnSpPr>
          <p:cNvPr id="7" name="Straight Arrow Connector 6"/>
          <p:cNvCxnSpPr>
            <a:stCxn id="6" idx="0"/>
          </p:cNvCxnSpPr>
          <p:nvPr/>
        </p:nvCxnSpPr>
        <p:spPr>
          <a:xfrm rot="5400000" flipH="1" flipV="1">
            <a:off x="7463631" y="4282282"/>
            <a:ext cx="428625"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8" name="Text Box 11"/>
          <p:cNvSpPr txBox="1">
            <a:spLocks noChangeArrowheads="1"/>
          </p:cNvSpPr>
          <p:nvPr/>
        </p:nvSpPr>
        <p:spPr bwMode="auto">
          <a:xfrm>
            <a:off x="4267200" y="2971800"/>
            <a:ext cx="1943100" cy="1095375"/>
          </a:xfrm>
          <a:prstGeom prst="rect">
            <a:avLst/>
          </a:prstGeom>
          <a:solidFill>
            <a:srgbClr val="FFFFFF"/>
          </a:solidFill>
          <a:ln w="28575">
            <a:solidFill>
              <a:srgbClr val="0033CC"/>
            </a:solidFill>
            <a:miter lim="800000"/>
            <a:headEnd/>
            <a:tailEnd/>
          </a:ln>
        </p:spPr>
        <p:txBody>
          <a:bodyPr/>
          <a:lstStyle/>
          <a:p>
            <a:pPr>
              <a:defRPr/>
            </a:pPr>
            <a:endParaRPr lang="en-US" sz="1200" b="1" dirty="0">
              <a:latin typeface="Times New Roman" pitchFamily="18" charset="0"/>
            </a:endParaRPr>
          </a:p>
          <a:p>
            <a:pPr algn="ctr">
              <a:defRPr/>
            </a:pPr>
            <a:r>
              <a:rPr lang="en-US" b="1" dirty="0">
                <a:solidFill>
                  <a:schemeClr val="accent2">
                    <a:lumMod val="50000"/>
                  </a:schemeClr>
                </a:solidFill>
                <a:latin typeface="Times New Roman" pitchFamily="18" charset="0"/>
              </a:rPr>
              <a:t>Mediator</a:t>
            </a:r>
          </a:p>
          <a:p>
            <a:pPr algn="ctr">
              <a:defRPr/>
            </a:pPr>
            <a:r>
              <a:rPr lang="en-US" b="1" dirty="0">
                <a:solidFill>
                  <a:schemeClr val="accent2">
                    <a:lumMod val="50000"/>
                  </a:schemeClr>
                </a:solidFill>
                <a:latin typeface="Times New Roman" pitchFamily="18" charset="0"/>
              </a:rPr>
              <a:t>(Attitudes &amp; Motivation)</a:t>
            </a:r>
          </a:p>
        </p:txBody>
      </p:sp>
      <p:cxnSp>
        <p:nvCxnSpPr>
          <p:cNvPr id="10" name="Straight Arrow Connector 9"/>
          <p:cNvCxnSpPr>
            <a:endCxn id="8" idx="1"/>
          </p:cNvCxnSpPr>
          <p:nvPr/>
        </p:nvCxnSpPr>
        <p:spPr>
          <a:xfrm>
            <a:off x="2781300" y="3519488"/>
            <a:ext cx="1485900"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a:stCxn id="8" idx="3"/>
          </p:cNvCxnSpPr>
          <p:nvPr/>
        </p:nvCxnSpPr>
        <p:spPr>
          <a:xfrm>
            <a:off x="6210300" y="3519488"/>
            <a:ext cx="495300"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Text Box 11"/>
          <p:cNvSpPr txBox="1">
            <a:spLocks noChangeArrowheads="1"/>
          </p:cNvSpPr>
          <p:nvPr/>
        </p:nvSpPr>
        <p:spPr bwMode="auto">
          <a:xfrm>
            <a:off x="2438400" y="1371600"/>
            <a:ext cx="1943100" cy="1171575"/>
          </a:xfrm>
          <a:prstGeom prst="rect">
            <a:avLst/>
          </a:prstGeom>
          <a:solidFill>
            <a:srgbClr val="FFFFFF"/>
          </a:solidFill>
          <a:ln w="28575">
            <a:solidFill>
              <a:srgbClr val="0033CC"/>
            </a:solidFill>
            <a:miter lim="800000"/>
            <a:headEnd/>
            <a:tailEnd/>
          </a:ln>
        </p:spPr>
        <p:txBody>
          <a:bodyPr/>
          <a:lstStyle/>
          <a:p>
            <a:pPr algn="ctr">
              <a:defRPr/>
            </a:pPr>
            <a:r>
              <a:rPr lang="en-US" b="1" dirty="0">
                <a:solidFill>
                  <a:schemeClr val="accent2">
                    <a:lumMod val="50000"/>
                  </a:schemeClr>
                </a:solidFill>
                <a:latin typeface="Times New Roman" pitchFamily="18" charset="0"/>
              </a:rPr>
              <a:t>Moderator</a:t>
            </a:r>
          </a:p>
          <a:p>
            <a:pPr algn="ctr">
              <a:defRPr/>
            </a:pPr>
            <a:r>
              <a:rPr lang="en-US" b="1" dirty="0">
                <a:solidFill>
                  <a:schemeClr val="accent2">
                    <a:lumMod val="50000"/>
                  </a:schemeClr>
                </a:solidFill>
                <a:latin typeface="Times New Roman" pitchFamily="18" charset="0"/>
              </a:rPr>
              <a:t>(Perceptions of Employee Investment)</a:t>
            </a:r>
          </a:p>
        </p:txBody>
      </p:sp>
      <p:cxnSp>
        <p:nvCxnSpPr>
          <p:cNvPr id="13" name="Straight Arrow Connector 12"/>
          <p:cNvCxnSpPr>
            <a:stCxn id="12" idx="2"/>
          </p:cNvCxnSpPr>
          <p:nvPr/>
        </p:nvCxnSpPr>
        <p:spPr>
          <a:xfrm>
            <a:off x="3409950" y="2543175"/>
            <a:ext cx="19050" cy="9620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Content Placeholder 2"/>
          <p:cNvSpPr>
            <a:spLocks noGrp="1"/>
          </p:cNvSpPr>
          <p:nvPr>
            <p:ph sz="quarter" idx="1"/>
          </p:nvPr>
        </p:nvSpPr>
        <p:spPr>
          <a:xfrm>
            <a:off x="180975" y="4305300"/>
            <a:ext cx="6524625" cy="2057400"/>
          </a:xfrm>
        </p:spPr>
        <p:txBody>
          <a:bodyPr>
            <a:normAutofit lnSpcReduction="10000"/>
          </a:bodyPr>
          <a:lstStyle/>
          <a:p>
            <a:pPr marL="0" indent="0">
              <a:buNone/>
            </a:pPr>
            <a:r>
              <a:rPr lang="en-US" dirty="0"/>
              <a:t>Theory Leads to Hypotheses</a:t>
            </a:r>
            <a:endParaRPr lang="en-US" b="1" dirty="0"/>
          </a:p>
          <a:p>
            <a:pPr lvl="1"/>
            <a:r>
              <a:rPr lang="en-US" dirty="0"/>
              <a:t>A hypothesis is a conjectured statement about the relation between two or more variables.</a:t>
            </a:r>
          </a:p>
          <a:p>
            <a:pPr lvl="1"/>
            <a:r>
              <a:rPr lang="en-US" dirty="0"/>
              <a:t>Tests one thing at a time.</a:t>
            </a:r>
          </a:p>
          <a:p>
            <a:pPr lvl="1"/>
            <a:r>
              <a:rPr lang="en-US" dirty="0"/>
              <a:t>Can be proven (w/ conditions) or disproven</a:t>
            </a:r>
          </a:p>
        </p:txBody>
      </p:sp>
    </p:spTree>
    <p:extLst>
      <p:ext uri="{BB962C8B-B14F-4D97-AF65-F5344CB8AC3E}">
        <p14:creationId xmlns:p14="http://schemas.microsoft.com/office/powerpoint/2010/main" val="1234500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So now you have a hypothesis…</a:t>
            </a:r>
          </a:p>
        </p:txBody>
      </p:sp>
      <p:sp>
        <p:nvSpPr>
          <p:cNvPr id="5123" name="Content Placeholder 2"/>
          <p:cNvSpPr>
            <a:spLocks noGrp="1"/>
          </p:cNvSpPr>
          <p:nvPr>
            <p:ph idx="1"/>
          </p:nvPr>
        </p:nvSpPr>
        <p:spPr/>
        <p:txBody>
          <a:bodyPr/>
          <a:lstStyle/>
          <a:p>
            <a:pPr marL="0" indent="0">
              <a:buNone/>
            </a:pPr>
            <a:r>
              <a:rPr lang="en-US" altLang="en-US" dirty="0"/>
              <a:t>Support will be demonstrated for the hypothesis only if what conditions are met?</a:t>
            </a:r>
          </a:p>
          <a:p>
            <a:endParaRPr lang="en-US" altLang="en-US" dirty="0"/>
          </a:p>
          <a:p>
            <a:pPr lvl="1"/>
            <a:r>
              <a:rPr lang="en-US" altLang="en-US" dirty="0"/>
              <a:t>Empirical relationship is observed. </a:t>
            </a:r>
          </a:p>
          <a:p>
            <a:pPr lvl="1"/>
            <a:r>
              <a:rPr lang="en-US" altLang="en-US" dirty="0"/>
              <a:t>Measures have construct validity.</a:t>
            </a:r>
          </a:p>
          <a:p>
            <a:pPr lvl="1"/>
            <a:r>
              <a:rPr lang="en-US" altLang="en-US" dirty="0"/>
              <a:t>Relationship is internally valid – other causes are ruled out.</a:t>
            </a:r>
          </a:p>
          <a:p>
            <a:pPr lvl="1"/>
            <a:r>
              <a:rPr lang="en-US" altLang="en-US" dirty="0"/>
              <a:t>Relationship is externally valid – sample is representative and can be generalized.</a:t>
            </a:r>
          </a:p>
        </p:txBody>
      </p:sp>
    </p:spTree>
    <p:extLst>
      <p:ext uri="{BB962C8B-B14F-4D97-AF65-F5344CB8AC3E}">
        <p14:creationId xmlns:p14="http://schemas.microsoft.com/office/powerpoint/2010/main" val="626716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marL="457200" indent="-457200"/>
            <a:r>
              <a:rPr lang="en-US" sz="2800" dirty="0"/>
              <a:t>3.  Conclusions are only as strong as your measures.</a:t>
            </a:r>
          </a:p>
        </p:txBody>
      </p:sp>
      <p:sp>
        <p:nvSpPr>
          <p:cNvPr id="27651" name="Content Placeholder 2"/>
          <p:cNvSpPr>
            <a:spLocks noGrp="1"/>
          </p:cNvSpPr>
          <p:nvPr>
            <p:ph idx="1"/>
          </p:nvPr>
        </p:nvSpPr>
        <p:spPr/>
        <p:txBody>
          <a:bodyPr>
            <a:normAutofit lnSpcReduction="10000"/>
          </a:bodyPr>
          <a:lstStyle/>
          <a:p>
            <a:r>
              <a:rPr lang="en-US" dirty="0"/>
              <a:t>Theoretical model </a:t>
            </a:r>
          </a:p>
          <a:p>
            <a:pPr lvl="1"/>
            <a:r>
              <a:rPr lang="en-US" dirty="0"/>
              <a:t>Set of boxes and arrows used to organize your set of hypothesized relationships between variables.</a:t>
            </a:r>
          </a:p>
          <a:p>
            <a:pPr lvl="1"/>
            <a:r>
              <a:rPr lang="en-US" dirty="0"/>
              <a:t>Theoretical arguments to justify each of the linkages.</a:t>
            </a:r>
          </a:p>
          <a:p>
            <a:pPr lvl="1"/>
            <a:endParaRPr lang="en-US" dirty="0"/>
          </a:p>
          <a:p>
            <a:r>
              <a:rPr lang="en-US" dirty="0"/>
              <a:t>Measurement model</a:t>
            </a:r>
          </a:p>
          <a:p>
            <a:pPr lvl="1"/>
            <a:r>
              <a:rPr lang="en-US" dirty="0"/>
              <a:t>The specific measures of each variable required to test the hypotheses.</a:t>
            </a:r>
          </a:p>
          <a:p>
            <a:pPr lvl="1"/>
            <a:r>
              <a:rPr lang="en-US" dirty="0"/>
              <a:t>Measures are derived from:</a:t>
            </a:r>
          </a:p>
          <a:p>
            <a:pPr lvl="2"/>
            <a:r>
              <a:rPr lang="en-US" dirty="0"/>
              <a:t>Manipulation (pilot sites </a:t>
            </a:r>
            <a:r>
              <a:rPr lang="en-US" dirty="0" err="1"/>
              <a:t>vs</a:t>
            </a:r>
            <a:r>
              <a:rPr lang="en-US" dirty="0"/>
              <a:t> control sites)	</a:t>
            </a:r>
          </a:p>
          <a:p>
            <a:pPr lvl="2"/>
            <a:r>
              <a:rPr lang="en-US" dirty="0"/>
              <a:t>Controls through sample selection</a:t>
            </a:r>
          </a:p>
          <a:p>
            <a:pPr lvl="2"/>
            <a:r>
              <a:rPr lang="en-US" dirty="0"/>
              <a:t>Observation</a:t>
            </a:r>
          </a:p>
          <a:p>
            <a:pPr lvl="2"/>
            <a:r>
              <a:rPr lang="en-US" dirty="0"/>
              <a:t>Psychometrics</a:t>
            </a:r>
          </a:p>
          <a:p>
            <a:pPr lvl="1"/>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3474089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Construct Validity</a:t>
            </a:r>
          </a:p>
        </p:txBody>
      </p:sp>
      <p:graphicFrame>
        <p:nvGraphicFramePr>
          <p:cNvPr id="4" name="Content Placeholder 3"/>
          <p:cNvGraphicFramePr>
            <a:graphicFrameLocks noGrp="1"/>
          </p:cNvGraphicFramePr>
          <p:nvPr>
            <p:ph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0" name="Rectangle 10"/>
          <p:cNvSpPr>
            <a:spLocks noChangeArrowheads="1"/>
          </p:cNvSpPr>
          <p:nvPr/>
        </p:nvSpPr>
        <p:spPr bwMode="auto">
          <a:xfrm>
            <a:off x="3733800" y="1447800"/>
            <a:ext cx="1490663" cy="576262"/>
          </a:xfrm>
          <a:prstGeom prst="rect">
            <a:avLst/>
          </a:prstGeom>
          <a:noFill/>
          <a:ln w="12700">
            <a:noFill/>
            <a:miter lim="800000"/>
            <a:headEnd/>
            <a:tailEnd/>
          </a:ln>
        </p:spPr>
        <p:txBody>
          <a:bodyPr wrap="none" lIns="90488" tIns="44450" rIns="90488" bIns="44450">
            <a:spAutoFit/>
          </a:bodyPr>
          <a:lstStyle/>
          <a:p>
            <a:r>
              <a:rPr lang="en-US" sz="3200" dirty="0"/>
              <a:t>Validity</a:t>
            </a:r>
          </a:p>
        </p:txBody>
      </p:sp>
      <p:sp>
        <p:nvSpPr>
          <p:cNvPr id="29701" name="Rectangle 11"/>
          <p:cNvSpPr>
            <a:spLocks noChangeArrowheads="1"/>
          </p:cNvSpPr>
          <p:nvPr/>
        </p:nvSpPr>
        <p:spPr bwMode="auto">
          <a:xfrm>
            <a:off x="6096000" y="1371600"/>
            <a:ext cx="2797175" cy="576262"/>
          </a:xfrm>
          <a:prstGeom prst="rect">
            <a:avLst/>
          </a:prstGeom>
          <a:noFill/>
          <a:ln w="12700">
            <a:noFill/>
            <a:miter lim="800000"/>
            <a:headEnd/>
            <a:tailEnd/>
          </a:ln>
        </p:spPr>
        <p:txBody>
          <a:bodyPr wrap="none" lIns="90488" tIns="44450" rIns="90488" bIns="44450">
            <a:spAutoFit/>
          </a:bodyPr>
          <a:lstStyle/>
          <a:p>
            <a:r>
              <a:rPr lang="en-US" sz="3200" dirty="0"/>
              <a:t>Contamination</a:t>
            </a:r>
          </a:p>
        </p:txBody>
      </p:sp>
      <p:sp>
        <p:nvSpPr>
          <p:cNvPr id="29702" name="Rectangle 12"/>
          <p:cNvSpPr>
            <a:spLocks noChangeArrowheads="1"/>
          </p:cNvSpPr>
          <p:nvPr/>
        </p:nvSpPr>
        <p:spPr bwMode="auto">
          <a:xfrm>
            <a:off x="990600" y="1371600"/>
            <a:ext cx="2054225" cy="576262"/>
          </a:xfrm>
          <a:prstGeom prst="rect">
            <a:avLst/>
          </a:prstGeom>
          <a:noFill/>
          <a:ln w="12700">
            <a:noFill/>
            <a:miter lim="800000"/>
            <a:headEnd/>
            <a:tailEnd/>
          </a:ln>
        </p:spPr>
        <p:txBody>
          <a:bodyPr wrap="none" lIns="90488" tIns="44450" rIns="90488" bIns="44450">
            <a:spAutoFit/>
          </a:bodyPr>
          <a:lstStyle/>
          <a:p>
            <a:r>
              <a:rPr lang="en-US" sz="3200" dirty="0"/>
              <a:t>Deficiency</a:t>
            </a:r>
          </a:p>
        </p:txBody>
      </p:sp>
      <p:sp>
        <p:nvSpPr>
          <p:cNvPr id="29703" name="Line 13"/>
          <p:cNvSpPr>
            <a:spLocks noChangeShapeType="1"/>
          </p:cNvSpPr>
          <p:nvPr/>
        </p:nvSpPr>
        <p:spPr bwMode="auto">
          <a:xfrm flipH="1" flipV="1">
            <a:off x="7620000" y="1828800"/>
            <a:ext cx="46038" cy="1473200"/>
          </a:xfrm>
          <a:prstGeom prst="line">
            <a:avLst/>
          </a:prstGeom>
          <a:noFill/>
          <a:ln w="50800">
            <a:solidFill>
              <a:schemeClr val="tx1"/>
            </a:solidFill>
            <a:round/>
            <a:headEnd type="triangle" w="med" len="med"/>
            <a:tailEnd/>
          </a:ln>
        </p:spPr>
        <p:txBody>
          <a:bodyPr wrap="none" anchor="ctr"/>
          <a:lstStyle/>
          <a:p>
            <a:endParaRPr lang="en-US"/>
          </a:p>
        </p:txBody>
      </p:sp>
      <p:sp>
        <p:nvSpPr>
          <p:cNvPr id="29704" name="Line 14"/>
          <p:cNvSpPr>
            <a:spLocks noChangeShapeType="1"/>
          </p:cNvSpPr>
          <p:nvPr/>
        </p:nvSpPr>
        <p:spPr bwMode="auto">
          <a:xfrm flipV="1">
            <a:off x="4572000" y="2171700"/>
            <a:ext cx="0" cy="1371600"/>
          </a:xfrm>
          <a:prstGeom prst="line">
            <a:avLst/>
          </a:prstGeom>
          <a:noFill/>
          <a:ln w="50800">
            <a:solidFill>
              <a:schemeClr val="tx1"/>
            </a:solidFill>
            <a:round/>
            <a:headEnd type="triangle" w="med" len="med"/>
            <a:tailEnd/>
          </a:ln>
        </p:spPr>
        <p:txBody>
          <a:bodyPr wrap="none" anchor="ctr"/>
          <a:lstStyle/>
          <a:p>
            <a:endParaRPr lang="en-US"/>
          </a:p>
        </p:txBody>
      </p:sp>
      <p:sp>
        <p:nvSpPr>
          <p:cNvPr id="29705" name="Line 15"/>
          <p:cNvSpPr>
            <a:spLocks noChangeShapeType="1"/>
          </p:cNvSpPr>
          <p:nvPr/>
        </p:nvSpPr>
        <p:spPr bwMode="auto">
          <a:xfrm>
            <a:off x="1905000" y="1905000"/>
            <a:ext cx="50800" cy="1117600"/>
          </a:xfrm>
          <a:prstGeom prst="line">
            <a:avLst/>
          </a:prstGeom>
          <a:noFill/>
          <a:ln w="50800">
            <a:solidFill>
              <a:schemeClr val="tx1"/>
            </a:solidFill>
            <a:round/>
            <a:headEnd/>
            <a:tailEnd type="triangle" w="med" len="med"/>
          </a:ln>
        </p:spPr>
        <p:txBody>
          <a:bodyPr wrap="none" anchor="ctr"/>
          <a:lstStyle/>
          <a:p>
            <a:endParaRPr lang="en-US"/>
          </a:p>
        </p:txBody>
      </p:sp>
      <p:sp>
        <p:nvSpPr>
          <p:cNvPr id="2" name="TextBox 1"/>
          <p:cNvSpPr txBox="1"/>
          <p:nvPr/>
        </p:nvSpPr>
        <p:spPr>
          <a:xfrm>
            <a:off x="609600" y="5486400"/>
            <a:ext cx="8077200" cy="1200329"/>
          </a:xfrm>
          <a:prstGeom prst="rect">
            <a:avLst/>
          </a:prstGeom>
          <a:noFill/>
        </p:spPr>
        <p:txBody>
          <a:bodyPr wrap="square" rtlCol="0">
            <a:spAutoFit/>
          </a:bodyPr>
          <a:lstStyle/>
          <a:p>
            <a:endParaRPr lang="en-US" dirty="0"/>
          </a:p>
          <a:p>
            <a:r>
              <a:rPr lang="en-US" dirty="0"/>
              <a:t>Construct validity:  the degree to which the scores of a measure capture the underlying phenomenon.</a:t>
            </a:r>
          </a:p>
          <a:p>
            <a:endParaRPr lang="en-US" dirty="0"/>
          </a:p>
        </p:txBody>
      </p:sp>
    </p:spTree>
    <p:extLst>
      <p:ext uri="{BB962C8B-B14F-4D97-AF65-F5344CB8AC3E}">
        <p14:creationId xmlns:p14="http://schemas.microsoft.com/office/powerpoint/2010/main" val="1258544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Many Different Ways to Operationalize</a:t>
            </a:r>
          </a:p>
        </p:txBody>
      </p:sp>
      <p:sp>
        <p:nvSpPr>
          <p:cNvPr id="30723" name="Rectangle 3"/>
          <p:cNvSpPr>
            <a:spLocks noGrp="1" noChangeArrowheads="1"/>
          </p:cNvSpPr>
          <p:nvPr>
            <p:ph type="body" idx="1"/>
          </p:nvPr>
        </p:nvSpPr>
        <p:spPr/>
        <p:txBody>
          <a:bodyPr/>
          <a:lstStyle/>
          <a:p>
            <a:endParaRPr lang="en-US" dirty="0"/>
          </a:p>
          <a:p>
            <a:r>
              <a:rPr lang="en-US" dirty="0"/>
              <a:t>Take employee turnover</a:t>
            </a:r>
          </a:p>
          <a:p>
            <a:pPr lvl="1"/>
            <a:r>
              <a:rPr lang="en-US" dirty="0"/>
              <a:t>Total turnover</a:t>
            </a:r>
          </a:p>
          <a:p>
            <a:pPr lvl="1"/>
            <a:r>
              <a:rPr lang="en-US" dirty="0"/>
              <a:t>Full-time / Part-Time / Temps / Contractors?</a:t>
            </a:r>
          </a:p>
          <a:p>
            <a:pPr lvl="1"/>
            <a:r>
              <a:rPr lang="en-US" dirty="0"/>
              <a:t>Exempt/Non-Exempt</a:t>
            </a:r>
          </a:p>
          <a:p>
            <a:pPr lvl="1"/>
            <a:r>
              <a:rPr lang="en-US" dirty="0"/>
              <a:t>Voluntary turnover – what about retirements?</a:t>
            </a:r>
          </a:p>
          <a:p>
            <a:pPr lvl="1"/>
            <a:r>
              <a:rPr lang="en-US" dirty="0"/>
              <a:t>Highly rated employee voluntary turnover</a:t>
            </a:r>
          </a:p>
          <a:p>
            <a:pPr lvl="1"/>
            <a:r>
              <a:rPr lang="en-US" dirty="0"/>
              <a:t>Week / Month / Quarter / Year</a:t>
            </a:r>
          </a:p>
          <a:p>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697910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Measures must be the same level of analysis.</a:t>
            </a:r>
          </a:p>
        </p:txBody>
      </p:sp>
      <p:sp>
        <p:nvSpPr>
          <p:cNvPr id="5" name="Content Placeholder 4"/>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descr="http://25.media.tumblr.com/tumblr_m78i58V62L1roua0fo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15414"/>
            <a:ext cx="6858000" cy="459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096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Analysis</a:t>
            </a:r>
          </a:p>
        </p:txBody>
      </p:sp>
      <p:graphicFrame>
        <p:nvGraphicFramePr>
          <p:cNvPr id="4" name="Content Placeholder 3"/>
          <p:cNvGraphicFramePr>
            <a:graphicFrameLocks noGrp="1"/>
          </p:cNvGraphicFramePr>
          <p:nvPr>
            <p:ph sz="quarter" idx="1"/>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037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Model</a:t>
            </a:r>
          </a:p>
        </p:txBody>
      </p:sp>
      <p:sp>
        <p:nvSpPr>
          <p:cNvPr id="3" name="Content Placeholder 2"/>
          <p:cNvSpPr>
            <a:spLocks noGrp="1"/>
          </p:cNvSpPr>
          <p:nvPr>
            <p:ph sz="quarter" idx="1"/>
          </p:nvPr>
        </p:nvSpPr>
        <p:spPr/>
        <p:txBody>
          <a:bodyPr/>
          <a:lstStyle/>
          <a:p>
            <a:r>
              <a:rPr lang="en-US" dirty="0"/>
              <a:t>Models are subject to the scientific method.</a:t>
            </a:r>
          </a:p>
          <a:p>
            <a:r>
              <a:rPr lang="en-US" dirty="0"/>
              <a:t>Models are based on assumptions.</a:t>
            </a:r>
          </a:p>
          <a:p>
            <a:pPr lvl="1"/>
            <a:r>
              <a:rPr lang="en-US" dirty="0"/>
              <a:t>Stronger the assumptions the stronger the model.</a:t>
            </a:r>
          </a:p>
          <a:p>
            <a:pPr lvl="1"/>
            <a:r>
              <a:rPr lang="en-US" dirty="0"/>
              <a:t>Assumptions are also models.</a:t>
            </a:r>
          </a:p>
          <a:p>
            <a:r>
              <a:rPr lang="en-US" dirty="0"/>
              <a:t>Drawing conclusions from models means trade-offs.</a:t>
            </a:r>
          </a:p>
          <a:p>
            <a:endParaRPr lang="en-US" dirty="0"/>
          </a:p>
          <a:p>
            <a:endParaRPr lang="en-US" dirty="0"/>
          </a:p>
        </p:txBody>
      </p:sp>
      <p:cxnSp>
        <p:nvCxnSpPr>
          <p:cNvPr id="5" name="Straight Arrow Connector 4"/>
          <p:cNvCxnSpPr/>
          <p:nvPr/>
        </p:nvCxnSpPr>
        <p:spPr>
          <a:xfrm>
            <a:off x="914400" y="4229100"/>
            <a:ext cx="7391400"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34200" y="4648200"/>
            <a:ext cx="1676400" cy="1477328"/>
          </a:xfrm>
          <a:prstGeom prst="rect">
            <a:avLst/>
          </a:prstGeom>
          <a:noFill/>
        </p:spPr>
        <p:txBody>
          <a:bodyPr wrap="square" rtlCol="0">
            <a:spAutoFit/>
          </a:bodyPr>
          <a:lstStyle/>
          <a:p>
            <a:r>
              <a:rPr lang="en-US" dirty="0"/>
              <a:t>Time / $$$</a:t>
            </a:r>
          </a:p>
          <a:p>
            <a:r>
              <a:rPr lang="en-US" dirty="0"/>
              <a:t>Populations</a:t>
            </a:r>
          </a:p>
          <a:p>
            <a:r>
              <a:rPr lang="en-US" dirty="0"/>
              <a:t>Randomized</a:t>
            </a:r>
          </a:p>
          <a:p>
            <a:r>
              <a:rPr lang="en-US" dirty="0"/>
              <a:t>Validated data</a:t>
            </a:r>
          </a:p>
          <a:p>
            <a:r>
              <a:rPr lang="en-US" dirty="0"/>
              <a:t>Longitudinal</a:t>
            </a:r>
          </a:p>
        </p:txBody>
      </p:sp>
      <p:sp>
        <p:nvSpPr>
          <p:cNvPr id="9" name="TextBox 8"/>
          <p:cNvSpPr txBox="1"/>
          <p:nvPr/>
        </p:nvSpPr>
        <p:spPr>
          <a:xfrm>
            <a:off x="762000" y="4648200"/>
            <a:ext cx="2667000" cy="1477328"/>
          </a:xfrm>
          <a:prstGeom prst="rect">
            <a:avLst/>
          </a:prstGeom>
          <a:noFill/>
        </p:spPr>
        <p:txBody>
          <a:bodyPr wrap="square" rtlCol="0">
            <a:spAutoFit/>
          </a:bodyPr>
          <a:lstStyle/>
          <a:p>
            <a:r>
              <a:rPr lang="en-US" dirty="0"/>
              <a:t>Speed / $</a:t>
            </a:r>
          </a:p>
          <a:p>
            <a:r>
              <a:rPr lang="en-US" dirty="0"/>
              <a:t>Samples</a:t>
            </a:r>
          </a:p>
          <a:p>
            <a:r>
              <a:rPr lang="en-US" dirty="0"/>
              <a:t>Available data</a:t>
            </a:r>
          </a:p>
          <a:p>
            <a:r>
              <a:rPr lang="en-US" dirty="0"/>
              <a:t>Cross-section</a:t>
            </a:r>
          </a:p>
          <a:p>
            <a:endParaRPr lang="en-US" dirty="0"/>
          </a:p>
        </p:txBody>
      </p:sp>
    </p:spTree>
    <p:extLst>
      <p:ext uri="{BB962C8B-B14F-4D97-AF65-F5344CB8AC3E}">
        <p14:creationId xmlns:p14="http://schemas.microsoft.com/office/powerpoint/2010/main" val="3632941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5. Conclusions are only as representative as your sample.</a:t>
            </a:r>
          </a:p>
        </p:txBody>
      </p:sp>
      <p:sp>
        <p:nvSpPr>
          <p:cNvPr id="3" name="Content Placeholder 2"/>
          <p:cNvSpPr>
            <a:spLocks noGrp="1"/>
          </p:cNvSpPr>
          <p:nvPr>
            <p:ph sz="quarter" idx="1"/>
          </p:nvPr>
        </p:nvSpPr>
        <p:spPr/>
        <p:txBody>
          <a:bodyPr>
            <a:normAutofit/>
          </a:bodyPr>
          <a:lstStyle/>
          <a:p>
            <a:endParaRPr lang="en-US" dirty="0"/>
          </a:p>
          <a:p>
            <a:r>
              <a:rPr lang="en-US" dirty="0"/>
              <a:t>External Validity: Does your data have similar characteristics as the population is supposed to represent? </a:t>
            </a:r>
          </a:p>
          <a:p>
            <a:pPr lvl="1"/>
            <a:r>
              <a:rPr lang="en-US" dirty="0"/>
              <a:t>If not – then those differences might influence your results.</a:t>
            </a:r>
          </a:p>
          <a:p>
            <a:pPr marL="274320" lvl="1" indent="0">
              <a:buNone/>
            </a:pPr>
            <a:endParaRPr lang="en-US" dirty="0"/>
          </a:p>
          <a:p>
            <a:pPr marL="274320" lvl="1">
              <a:spcBef>
                <a:spcPts val="600"/>
              </a:spcBef>
              <a:buFont typeface="Wingdings" pitchFamily="2" charset="2"/>
              <a:buChar char="Ø"/>
            </a:pPr>
            <a:r>
              <a:rPr lang="en-US" sz="2600" dirty="0"/>
              <a:t>The closer you get to the population the more confident you can be in your conclusions. </a:t>
            </a:r>
          </a:p>
          <a:p>
            <a:pPr marL="274320" lvl="1">
              <a:spcBef>
                <a:spcPts val="600"/>
              </a:spcBef>
              <a:buFont typeface="Wingdings" pitchFamily="2" charset="2"/>
              <a:buChar char="Ø"/>
            </a:pPr>
            <a:endParaRPr lang="en-US" sz="2600" dirty="0"/>
          </a:p>
          <a:p>
            <a:pPr marL="274320" lvl="1">
              <a:spcBef>
                <a:spcPts val="600"/>
              </a:spcBef>
              <a:buFont typeface="Wingdings" pitchFamily="2" charset="2"/>
              <a:buChar char="Ø"/>
            </a:pPr>
            <a:r>
              <a:rPr lang="en-US" sz="2600" dirty="0"/>
              <a:t>This is your generalizability.</a:t>
            </a:r>
          </a:p>
          <a:p>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930229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43070"/>
            <a:ext cx="4972396" cy="2650909"/>
          </a:xfrm>
          <a:prstGeom prst="rect">
            <a:avLst/>
          </a:prstGeom>
        </p:spPr>
      </p:pic>
      <p:pic>
        <p:nvPicPr>
          <p:cNvPr id="1028" name="Picture 4" descr="Image result for simpsons charac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271790"/>
            <a:ext cx="5889387" cy="162753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 result for simpsons characters"/>
          <p:cNvSpPr>
            <a:spLocks noChangeAspect="1" noChangeArrowheads="1"/>
          </p:cNvSpPr>
          <p:nvPr/>
        </p:nvSpPr>
        <p:spPr bwMode="auto">
          <a:xfrm>
            <a:off x="155574" y="-144463"/>
            <a:ext cx="1363659" cy="1363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fontScale="90000"/>
          </a:bodyPr>
          <a:lstStyle/>
          <a:p>
            <a:r>
              <a:rPr lang="en-US" dirty="0"/>
              <a:t>5. Conclusions are only as representative as your sample.</a:t>
            </a:r>
          </a:p>
        </p:txBody>
      </p:sp>
      <p:sp>
        <p:nvSpPr>
          <p:cNvPr id="8" name="TextBox 7"/>
          <p:cNvSpPr txBox="1"/>
          <p:nvPr/>
        </p:nvSpPr>
        <p:spPr>
          <a:xfrm>
            <a:off x="5791200" y="2362200"/>
            <a:ext cx="838200" cy="830997"/>
          </a:xfrm>
          <a:prstGeom prst="rect">
            <a:avLst/>
          </a:prstGeom>
          <a:noFill/>
        </p:spPr>
        <p:txBody>
          <a:bodyPr wrap="square" rtlCol="0">
            <a:spAutoFit/>
          </a:bodyPr>
          <a:lstStyle/>
          <a:p>
            <a:r>
              <a:rPr lang="en-US" sz="4800" dirty="0"/>
              <a:t>=</a:t>
            </a:r>
          </a:p>
        </p:txBody>
      </p:sp>
    </p:spTree>
    <p:extLst>
      <p:ext uri="{BB962C8B-B14F-4D97-AF65-F5344CB8AC3E}">
        <p14:creationId xmlns:p14="http://schemas.microsoft.com/office/powerpoint/2010/main" val="4216261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990600"/>
          </a:xfrm>
        </p:spPr>
        <p:txBody>
          <a:bodyPr>
            <a:normAutofit/>
          </a:bodyPr>
          <a:lstStyle/>
          <a:p>
            <a:pPr marL="457200" indent="-457200"/>
            <a:r>
              <a:rPr lang="en-US" dirty="0"/>
              <a:t>6. Strong findings requires a strong design. </a:t>
            </a:r>
          </a:p>
        </p:txBody>
      </p:sp>
      <p:sp>
        <p:nvSpPr>
          <p:cNvPr id="3" name="Content Placeholder 2"/>
          <p:cNvSpPr>
            <a:spLocks noGrp="1"/>
          </p:cNvSpPr>
          <p:nvPr>
            <p:ph sz="quarter" idx="1"/>
          </p:nvPr>
        </p:nvSpPr>
        <p:spPr/>
        <p:txBody>
          <a:bodyPr>
            <a:noAutofit/>
          </a:bodyPr>
          <a:lstStyle/>
          <a:p>
            <a:endParaRPr lang="en-US" sz="2800" dirty="0"/>
          </a:p>
          <a:p>
            <a:r>
              <a:rPr lang="en-US" sz="2800" dirty="0"/>
              <a:t>Internal Validity:  Can the observed relationships be attributed to the true phenomenon or how the research was conducted?</a:t>
            </a:r>
          </a:p>
          <a:p>
            <a:endParaRPr lang="en-US" sz="2400" dirty="0"/>
          </a:p>
          <a:p>
            <a:r>
              <a:rPr lang="en-US" sz="2400" dirty="0"/>
              <a:t>Research is an attempt to explain the variability of a phenomenon by attributing correlation / causation with another variable. </a:t>
            </a:r>
          </a:p>
          <a:p>
            <a:pPr lvl="1"/>
            <a:r>
              <a:rPr lang="en-US" sz="2400" dirty="0"/>
              <a:t>To do so requires eliminating all other potential causes</a:t>
            </a:r>
          </a:p>
          <a:p>
            <a:pPr lvl="1"/>
            <a:r>
              <a:rPr lang="en-US" sz="2400" dirty="0"/>
              <a:t>“Control” is the practice of isolating variables to exclude other potential explanations.</a:t>
            </a:r>
          </a:p>
          <a:p>
            <a:endParaRPr lang="en-US" sz="2400" dirty="0"/>
          </a:p>
        </p:txBody>
      </p:sp>
    </p:spTree>
    <p:extLst>
      <p:ext uri="{BB962C8B-B14F-4D97-AF65-F5344CB8AC3E}">
        <p14:creationId xmlns:p14="http://schemas.microsoft.com/office/powerpoint/2010/main" val="1860028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Basic Research Designs</a:t>
            </a:r>
          </a:p>
        </p:txBody>
      </p:sp>
      <p:sp>
        <p:nvSpPr>
          <p:cNvPr id="13315" name="Content Placeholder 2"/>
          <p:cNvSpPr>
            <a:spLocks noGrp="1"/>
          </p:cNvSpPr>
          <p:nvPr>
            <p:ph sz="quarter" idx="1"/>
          </p:nvPr>
        </p:nvSpPr>
        <p:spPr/>
        <p:txBody>
          <a:bodyPr>
            <a:normAutofit fontScale="92500" lnSpcReduction="20000"/>
          </a:bodyPr>
          <a:lstStyle/>
          <a:p>
            <a:r>
              <a:rPr lang="en-US"/>
              <a:t>Descriptive</a:t>
            </a:r>
          </a:p>
          <a:p>
            <a:pPr lvl="1"/>
            <a:r>
              <a:rPr lang="en-US"/>
              <a:t>Single variable studies</a:t>
            </a:r>
          </a:p>
          <a:p>
            <a:r>
              <a:rPr lang="en-US"/>
              <a:t>Cross-Sectional (Between cases)</a:t>
            </a:r>
          </a:p>
          <a:p>
            <a:pPr lvl="1"/>
            <a:r>
              <a:rPr lang="en-US"/>
              <a:t>When you only have data for 1 time period</a:t>
            </a:r>
          </a:p>
          <a:p>
            <a:pPr lvl="1"/>
            <a:r>
              <a:rPr lang="en-US"/>
              <a:t>Analyzes variation between cases</a:t>
            </a:r>
          </a:p>
          <a:p>
            <a:pPr lvl="1"/>
            <a:r>
              <a:rPr lang="en-US"/>
              <a:t>Threats:  selection, history, and contamination</a:t>
            </a:r>
          </a:p>
          <a:p>
            <a:r>
              <a:rPr lang="en-US"/>
              <a:t>Before and After (Longitudinal Within cases) </a:t>
            </a:r>
          </a:p>
          <a:p>
            <a:pPr lvl="1"/>
            <a:r>
              <a:rPr lang="en-US"/>
              <a:t>Data for multiple time periods</a:t>
            </a:r>
          </a:p>
          <a:p>
            <a:pPr lvl="1"/>
            <a:r>
              <a:rPr lang="en-US"/>
              <a:t>Analyzes variation within cases</a:t>
            </a:r>
          </a:p>
          <a:p>
            <a:pPr lvl="1"/>
            <a:r>
              <a:rPr lang="en-US"/>
              <a:t>Threats: maturation, mortality, and regression</a:t>
            </a:r>
          </a:p>
          <a:p>
            <a:r>
              <a:rPr lang="en-US"/>
              <a:t>Longitudinal (Between cases)</a:t>
            </a:r>
          </a:p>
          <a:p>
            <a:pPr lvl="1"/>
            <a:r>
              <a:rPr lang="en-US"/>
              <a:t>Before and after measures of two groups</a:t>
            </a:r>
          </a:p>
          <a:p>
            <a:pPr lvl="1"/>
            <a:r>
              <a:rPr lang="en-US"/>
              <a:t>Analyzes variation between cases</a:t>
            </a:r>
          </a:p>
          <a:p>
            <a:pPr lvl="1"/>
            <a:r>
              <a:rPr lang="en-US"/>
              <a:t>Threats: selection, history, and contamination</a:t>
            </a:r>
          </a:p>
          <a:p>
            <a:pPr lvl="1"/>
            <a:endParaRPr lang="en-US"/>
          </a:p>
          <a:p>
            <a:endParaRPr lang="en-US"/>
          </a:p>
          <a:p>
            <a:pPr lvl="1"/>
            <a:endParaRPr lang="en-US"/>
          </a:p>
          <a:p>
            <a:pPr lvl="1"/>
            <a:endParaRPr lang="en-US"/>
          </a:p>
        </p:txBody>
      </p:sp>
    </p:spTree>
    <p:extLst>
      <p:ext uri="{BB962C8B-B14F-4D97-AF65-F5344CB8AC3E}">
        <p14:creationId xmlns:p14="http://schemas.microsoft.com/office/powerpoint/2010/main" val="3449320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Threats to Internal Validity</a:t>
            </a:r>
          </a:p>
        </p:txBody>
      </p:sp>
      <p:sp>
        <p:nvSpPr>
          <p:cNvPr id="16387" name="Content Placeholder 2"/>
          <p:cNvSpPr>
            <a:spLocks noGrp="1"/>
          </p:cNvSpPr>
          <p:nvPr>
            <p:ph idx="1"/>
          </p:nvPr>
        </p:nvSpPr>
        <p:spPr>
          <a:xfrm>
            <a:off x="457200" y="1371600"/>
            <a:ext cx="8001000" cy="4754563"/>
          </a:xfrm>
        </p:spPr>
        <p:txBody>
          <a:bodyPr>
            <a:normAutofit fontScale="92500" lnSpcReduction="20000"/>
          </a:bodyPr>
          <a:lstStyle/>
          <a:p>
            <a:r>
              <a:rPr lang="en-US"/>
              <a:t>Research environment</a:t>
            </a:r>
          </a:p>
          <a:p>
            <a:pPr lvl="1"/>
            <a:r>
              <a:rPr lang="en-US"/>
              <a:t>Subject compliance</a:t>
            </a:r>
          </a:p>
          <a:p>
            <a:pPr lvl="1"/>
            <a:r>
              <a:rPr lang="en-US"/>
              <a:t>Researcher expectancy</a:t>
            </a:r>
          </a:p>
          <a:p>
            <a:r>
              <a:rPr lang="en-US"/>
              <a:t>Between-cases</a:t>
            </a:r>
          </a:p>
          <a:p>
            <a:pPr lvl="1"/>
            <a:r>
              <a:rPr lang="en-US"/>
              <a:t>Selection</a:t>
            </a:r>
          </a:p>
          <a:p>
            <a:pPr lvl="1"/>
            <a:r>
              <a:rPr lang="en-US"/>
              <a:t>Intra-group history</a:t>
            </a:r>
          </a:p>
          <a:p>
            <a:pPr lvl="1"/>
            <a:r>
              <a:rPr lang="en-US"/>
              <a:t>Contamination</a:t>
            </a:r>
          </a:p>
          <a:p>
            <a:pPr lvl="1"/>
            <a:r>
              <a:rPr lang="en-US"/>
              <a:t>Omitted variables</a:t>
            </a:r>
          </a:p>
          <a:p>
            <a:r>
              <a:rPr lang="en-US"/>
              <a:t>Longitudinal threats</a:t>
            </a:r>
          </a:p>
          <a:p>
            <a:pPr lvl="1"/>
            <a:r>
              <a:rPr lang="en-US"/>
              <a:t>History / Maturation</a:t>
            </a:r>
          </a:p>
          <a:p>
            <a:pPr lvl="1"/>
            <a:r>
              <a:rPr lang="en-US"/>
              <a:t>Mortality</a:t>
            </a:r>
          </a:p>
          <a:p>
            <a:pPr lvl="1"/>
            <a:r>
              <a:rPr lang="en-US"/>
              <a:t>Testing</a:t>
            </a:r>
          </a:p>
          <a:p>
            <a:pPr lvl="1"/>
            <a:r>
              <a:rPr lang="en-US"/>
              <a:t>Regression</a:t>
            </a:r>
          </a:p>
          <a:p>
            <a:pPr lvl="1"/>
            <a:r>
              <a:rPr lang="en-US"/>
              <a:t>Conditioning</a:t>
            </a:r>
          </a:p>
        </p:txBody>
      </p:sp>
      <p:sp>
        <p:nvSpPr>
          <p:cNvPr id="16388" name="TextBox 3"/>
          <p:cNvSpPr txBox="1">
            <a:spLocks noChangeArrowheads="1"/>
          </p:cNvSpPr>
          <p:nvPr/>
        </p:nvSpPr>
        <p:spPr bwMode="auto">
          <a:xfrm>
            <a:off x="5943600" y="2286000"/>
            <a:ext cx="1371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19900"/>
              <a:t>?</a:t>
            </a:r>
            <a:endParaRPr lang="en-US"/>
          </a:p>
        </p:txBody>
      </p:sp>
    </p:spTree>
    <p:extLst>
      <p:ext uri="{BB962C8B-B14F-4D97-AF65-F5344CB8AC3E}">
        <p14:creationId xmlns:p14="http://schemas.microsoft.com/office/powerpoint/2010/main" val="2437570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Threats to Internal Validity</a:t>
            </a:r>
          </a:p>
        </p:txBody>
      </p:sp>
      <p:sp>
        <p:nvSpPr>
          <p:cNvPr id="17411" name="Content Placeholder 2"/>
          <p:cNvSpPr>
            <a:spLocks noGrp="1"/>
          </p:cNvSpPr>
          <p:nvPr>
            <p:ph idx="1"/>
          </p:nvPr>
        </p:nvSpPr>
        <p:spPr>
          <a:xfrm>
            <a:off x="457200" y="1371600"/>
            <a:ext cx="8458200" cy="4754563"/>
          </a:xfrm>
        </p:spPr>
        <p:txBody>
          <a:bodyPr/>
          <a:lstStyle/>
          <a:p>
            <a:r>
              <a:rPr lang="en-US"/>
              <a:t>Research environment</a:t>
            </a:r>
          </a:p>
          <a:p>
            <a:pPr lvl="1"/>
            <a:r>
              <a:rPr lang="en-US"/>
              <a:t>Subject Compliance – </a:t>
            </a:r>
            <a:r>
              <a:rPr lang="en-US" sz="1800"/>
              <a:t>Participants guess hypothesis</a:t>
            </a:r>
            <a:endParaRPr lang="en-US"/>
          </a:p>
          <a:p>
            <a:pPr lvl="1"/>
            <a:r>
              <a:rPr lang="en-US"/>
              <a:t>Researcher expectancy – </a:t>
            </a:r>
            <a:r>
              <a:rPr lang="en-US" sz="1800"/>
              <a:t>Researcher influences subjects</a:t>
            </a:r>
            <a:endParaRPr lang="en-US"/>
          </a:p>
        </p:txBody>
      </p:sp>
    </p:spTree>
    <p:extLst>
      <p:ext uri="{BB962C8B-B14F-4D97-AF65-F5344CB8AC3E}">
        <p14:creationId xmlns:p14="http://schemas.microsoft.com/office/powerpoint/2010/main" val="212321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Threats to Internal Validity</a:t>
            </a:r>
          </a:p>
        </p:txBody>
      </p:sp>
      <p:sp>
        <p:nvSpPr>
          <p:cNvPr id="18435" name="Content Placeholder 2"/>
          <p:cNvSpPr>
            <a:spLocks noGrp="1"/>
          </p:cNvSpPr>
          <p:nvPr>
            <p:ph idx="1"/>
          </p:nvPr>
        </p:nvSpPr>
        <p:spPr>
          <a:xfrm>
            <a:off x="457200" y="1371600"/>
            <a:ext cx="8382000" cy="4754563"/>
          </a:xfrm>
        </p:spPr>
        <p:txBody>
          <a:bodyPr/>
          <a:lstStyle/>
          <a:p>
            <a:endParaRPr lang="en-US"/>
          </a:p>
          <a:p>
            <a:endParaRPr lang="en-US"/>
          </a:p>
          <a:p>
            <a:endParaRPr lang="en-US"/>
          </a:p>
          <a:p>
            <a:r>
              <a:rPr lang="en-US"/>
              <a:t>Between-cases</a:t>
            </a:r>
          </a:p>
          <a:p>
            <a:pPr lvl="1"/>
            <a:r>
              <a:rPr lang="en-US"/>
              <a:t>Selection –</a:t>
            </a:r>
            <a:r>
              <a:rPr lang="en-US" sz="1800"/>
              <a:t> Selected subjects have underlying differences</a:t>
            </a:r>
            <a:endParaRPr lang="en-US"/>
          </a:p>
          <a:p>
            <a:pPr lvl="1"/>
            <a:r>
              <a:rPr lang="en-US"/>
              <a:t>Intra-group history – </a:t>
            </a:r>
            <a:r>
              <a:rPr lang="en-US" sz="1200"/>
              <a:t>Something happens to one group and not the other</a:t>
            </a:r>
            <a:endParaRPr lang="en-US"/>
          </a:p>
          <a:p>
            <a:pPr lvl="1"/>
            <a:r>
              <a:rPr lang="en-US"/>
              <a:t>Contamination – </a:t>
            </a:r>
            <a:r>
              <a:rPr lang="en-US" sz="1400"/>
              <a:t>Something happens to both groups unrelated to study</a:t>
            </a:r>
            <a:endParaRPr lang="en-US"/>
          </a:p>
          <a:p>
            <a:pPr lvl="1"/>
            <a:r>
              <a:rPr lang="en-US"/>
              <a:t>Omitted variables – </a:t>
            </a:r>
            <a:r>
              <a:rPr lang="en-US" sz="1800"/>
              <a:t>Poor model specification</a:t>
            </a:r>
            <a:endParaRPr lang="en-US"/>
          </a:p>
        </p:txBody>
      </p:sp>
    </p:spTree>
    <p:extLst>
      <p:ext uri="{BB962C8B-B14F-4D97-AF65-F5344CB8AC3E}">
        <p14:creationId xmlns:p14="http://schemas.microsoft.com/office/powerpoint/2010/main" val="1729259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Threats to Internal Validity</a:t>
            </a:r>
          </a:p>
        </p:txBody>
      </p:sp>
      <p:sp>
        <p:nvSpPr>
          <p:cNvPr id="19459" name="Content Placeholder 2"/>
          <p:cNvSpPr>
            <a:spLocks noGrp="1"/>
          </p:cNvSpPr>
          <p:nvPr>
            <p:ph idx="1"/>
          </p:nvPr>
        </p:nvSpPr>
        <p:spPr>
          <a:xfrm>
            <a:off x="457200" y="1371600"/>
            <a:ext cx="8001000" cy="4754563"/>
          </a:xfrm>
        </p:spPr>
        <p:txBody>
          <a:bodyPr>
            <a:normAutofit fontScale="92500" lnSpcReduction="10000"/>
          </a:bodyPr>
          <a:lstStyle/>
          <a:p>
            <a:endParaRPr lang="en-US"/>
          </a:p>
          <a:p>
            <a:endParaRPr lang="en-US"/>
          </a:p>
          <a:p>
            <a:endParaRPr lang="en-US"/>
          </a:p>
          <a:p>
            <a:endParaRPr lang="en-US"/>
          </a:p>
          <a:p>
            <a:endParaRPr lang="en-US"/>
          </a:p>
          <a:p>
            <a:endParaRPr lang="en-US"/>
          </a:p>
          <a:p>
            <a:r>
              <a:rPr lang="en-US"/>
              <a:t>Longitudinal threats</a:t>
            </a:r>
          </a:p>
          <a:p>
            <a:pPr lvl="1"/>
            <a:r>
              <a:rPr lang="en-US"/>
              <a:t>History / Maturation – </a:t>
            </a:r>
            <a:r>
              <a:rPr lang="en-US" sz="1400"/>
              <a:t>Something happens in between measures</a:t>
            </a:r>
            <a:endParaRPr lang="en-US"/>
          </a:p>
          <a:p>
            <a:pPr lvl="1"/>
            <a:r>
              <a:rPr lang="en-US"/>
              <a:t>Mortality – </a:t>
            </a:r>
            <a:r>
              <a:rPr lang="en-US" sz="1600"/>
              <a:t>Subjects drop out of the study between measures</a:t>
            </a:r>
            <a:endParaRPr lang="en-US"/>
          </a:p>
          <a:p>
            <a:pPr lvl="1"/>
            <a:r>
              <a:rPr lang="en-US"/>
              <a:t>Testing </a:t>
            </a:r>
            <a:r>
              <a:rPr lang="en-US" sz="1800"/>
              <a:t>– Act of measurement creates change in subjects</a:t>
            </a:r>
            <a:endParaRPr lang="en-US"/>
          </a:p>
          <a:p>
            <a:pPr lvl="1"/>
            <a:r>
              <a:rPr lang="en-US"/>
              <a:t>Regression – </a:t>
            </a:r>
            <a:r>
              <a:rPr lang="en-US" sz="1600"/>
              <a:t>Measurements tend towards the mean over time</a:t>
            </a:r>
          </a:p>
          <a:p>
            <a:pPr lvl="1"/>
            <a:r>
              <a:rPr lang="en-US"/>
              <a:t>Conditioning</a:t>
            </a:r>
            <a:r>
              <a:rPr lang="en-US" sz="1800"/>
              <a:t> </a:t>
            </a:r>
            <a:r>
              <a:rPr lang="en-US" sz="1600"/>
              <a:t>– </a:t>
            </a:r>
            <a:r>
              <a:rPr lang="en-US" sz="1400"/>
              <a:t>Participants guess the hypotheses</a:t>
            </a:r>
            <a:endParaRPr lang="en-US"/>
          </a:p>
        </p:txBody>
      </p:sp>
    </p:spTree>
    <p:extLst>
      <p:ext uri="{BB962C8B-B14F-4D97-AF65-F5344CB8AC3E}">
        <p14:creationId xmlns:p14="http://schemas.microsoft.com/office/powerpoint/2010/main" val="28764728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marL="457200" indent="-457200"/>
            <a:r>
              <a:rPr lang="en-US" dirty="0"/>
              <a:t>7. The more you can control the stronger your findings.</a:t>
            </a:r>
          </a:p>
        </p:txBody>
      </p:sp>
      <p:sp>
        <p:nvSpPr>
          <p:cNvPr id="21507" name="Rectangle 3"/>
          <p:cNvSpPr>
            <a:spLocks noGrp="1" noChangeArrowheads="1"/>
          </p:cNvSpPr>
          <p:nvPr>
            <p:ph type="body" idx="1"/>
          </p:nvPr>
        </p:nvSpPr>
        <p:spPr>
          <a:xfrm>
            <a:off x="457200" y="1219200"/>
            <a:ext cx="8458200" cy="4937760"/>
          </a:xfrm>
        </p:spPr>
        <p:txBody>
          <a:bodyPr>
            <a:normAutofit/>
          </a:bodyPr>
          <a:lstStyle/>
          <a:p>
            <a:pPr marL="0" indent="0" eaLnBrk="1" hangingPunct="1">
              <a:buNone/>
            </a:pPr>
            <a:endParaRPr lang="en-US" sz="3200" dirty="0"/>
          </a:p>
          <a:p>
            <a:pPr marL="0" indent="0">
              <a:buNone/>
            </a:pPr>
            <a:r>
              <a:rPr lang="en-US" sz="3200" dirty="0"/>
              <a:t>Remember that causation requires….</a:t>
            </a:r>
          </a:p>
          <a:p>
            <a:pPr marL="0" indent="0" algn="r">
              <a:buNone/>
            </a:pPr>
            <a:r>
              <a:rPr lang="en-US" sz="3200" dirty="0"/>
              <a:t>Controlling for alternate explanations.</a:t>
            </a:r>
          </a:p>
          <a:p>
            <a:pPr marL="0" indent="0" eaLnBrk="1" hangingPunct="1">
              <a:buNone/>
            </a:pPr>
            <a:endParaRPr lang="en-US" sz="3200" dirty="0"/>
          </a:p>
          <a:p>
            <a:pPr marL="0" indent="0" eaLnBrk="1" hangingPunct="1">
              <a:buNone/>
            </a:pPr>
            <a:endParaRPr lang="en-US" sz="3200" dirty="0"/>
          </a:p>
          <a:p>
            <a:pPr marL="0" indent="0" eaLnBrk="1" hangingPunct="1">
              <a:buNone/>
            </a:pPr>
            <a:r>
              <a:rPr lang="en-US" sz="3200" dirty="0"/>
              <a:t>...Beware of the power of unmeasured covariates.</a:t>
            </a:r>
          </a:p>
        </p:txBody>
      </p:sp>
    </p:spTree>
    <p:extLst>
      <p:ext uri="{BB962C8B-B14F-4D97-AF65-F5344CB8AC3E}">
        <p14:creationId xmlns:p14="http://schemas.microsoft.com/office/powerpoint/2010/main" val="1548920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Hypothesized Relationship</a:t>
            </a:r>
          </a:p>
        </p:txBody>
      </p:sp>
      <p:sp>
        <p:nvSpPr>
          <p:cNvPr id="40963" name="TextBox 3"/>
          <p:cNvSpPr txBox="1">
            <a:spLocks noChangeArrowheads="1"/>
          </p:cNvSpPr>
          <p:nvPr/>
        </p:nvSpPr>
        <p:spPr bwMode="auto">
          <a:xfrm>
            <a:off x="6248400" y="37338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p>
        </p:txBody>
      </p:sp>
      <p:sp>
        <p:nvSpPr>
          <p:cNvPr id="40964" name="TextBox 4"/>
          <p:cNvSpPr txBox="1">
            <a:spLocks noChangeArrowheads="1"/>
          </p:cNvSpPr>
          <p:nvPr/>
        </p:nvSpPr>
        <p:spPr bwMode="auto">
          <a:xfrm>
            <a:off x="6705600" y="40386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Turnover</a:t>
            </a:r>
          </a:p>
        </p:txBody>
      </p:sp>
      <p:sp>
        <p:nvSpPr>
          <p:cNvPr id="40965" name="TextBox 6"/>
          <p:cNvSpPr txBox="1">
            <a:spLocks noChangeArrowheads="1"/>
          </p:cNvSpPr>
          <p:nvPr/>
        </p:nvSpPr>
        <p:spPr bwMode="auto">
          <a:xfrm>
            <a:off x="1752600" y="4038600"/>
            <a:ext cx="236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Job Satisfaction</a:t>
            </a:r>
          </a:p>
        </p:txBody>
      </p:sp>
      <p:cxnSp>
        <p:nvCxnSpPr>
          <p:cNvPr id="10" name="Straight Arrow Connector 9"/>
          <p:cNvCxnSpPr/>
          <p:nvPr/>
        </p:nvCxnSpPr>
        <p:spPr>
          <a:xfrm flipV="1">
            <a:off x="3200400" y="4114800"/>
            <a:ext cx="2895600" cy="304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8790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8209" b="14556"/>
          <a:stretch/>
        </p:blipFill>
        <p:spPr>
          <a:xfrm>
            <a:off x="279150" y="2611275"/>
            <a:ext cx="2839987" cy="1642968"/>
          </a:xfrm>
          <a:prstGeom prst="rect">
            <a:avLst/>
          </a:prstGeom>
        </p:spPr>
      </p:pic>
      <p:pic>
        <p:nvPicPr>
          <p:cNvPr id="6" name="Picture 5"/>
          <p:cNvPicPr>
            <a:picLocks noChangeAspect="1"/>
          </p:cNvPicPr>
          <p:nvPr/>
        </p:nvPicPr>
        <p:blipFill>
          <a:blip r:embed="rId3"/>
          <a:stretch>
            <a:fillRect/>
          </a:stretch>
        </p:blipFill>
        <p:spPr>
          <a:xfrm>
            <a:off x="6082275" y="2611275"/>
            <a:ext cx="2839987" cy="1642968"/>
          </a:xfrm>
          <a:prstGeom prst="rect">
            <a:avLst/>
          </a:prstGeom>
        </p:spPr>
      </p:pic>
      <p:pic>
        <p:nvPicPr>
          <p:cNvPr id="7" name="Picture 6"/>
          <p:cNvPicPr>
            <a:picLocks noChangeAspect="1"/>
          </p:cNvPicPr>
          <p:nvPr/>
        </p:nvPicPr>
        <p:blipFill rotWithShape="1">
          <a:blip r:embed="rId4"/>
          <a:srcRect t="13312"/>
          <a:stretch/>
        </p:blipFill>
        <p:spPr>
          <a:xfrm>
            <a:off x="3186692" y="2613982"/>
            <a:ext cx="2839987" cy="1640261"/>
          </a:xfrm>
          <a:prstGeom prst="rect">
            <a:avLst/>
          </a:prstGeom>
        </p:spPr>
      </p:pic>
      <p:sp>
        <p:nvSpPr>
          <p:cNvPr id="8" name="TextBox 7"/>
          <p:cNvSpPr txBox="1"/>
          <p:nvPr/>
        </p:nvSpPr>
        <p:spPr>
          <a:xfrm>
            <a:off x="2107813" y="4863590"/>
            <a:ext cx="4891212" cy="707886"/>
          </a:xfrm>
          <a:prstGeom prst="rect">
            <a:avLst/>
          </a:prstGeom>
          <a:noFill/>
        </p:spPr>
        <p:txBody>
          <a:bodyPr wrap="square" rtlCol="0">
            <a:spAutoFit/>
          </a:bodyPr>
          <a:lstStyle/>
          <a:p>
            <a:pPr algn="ctr"/>
            <a:r>
              <a:rPr lang="en-US" sz="4000" dirty="0">
                <a:latin typeface="Calibri" panose="020F0502020204030204" pitchFamily="34" charset="0"/>
              </a:rPr>
              <a:t>What is the BEST car?</a:t>
            </a:r>
          </a:p>
        </p:txBody>
      </p:sp>
      <p:sp>
        <p:nvSpPr>
          <p:cNvPr id="5" name="Title 4"/>
          <p:cNvSpPr>
            <a:spLocks noGrp="1"/>
          </p:cNvSpPr>
          <p:nvPr>
            <p:ph type="title"/>
          </p:nvPr>
        </p:nvSpPr>
        <p:spPr/>
        <p:txBody>
          <a:bodyPr/>
          <a:lstStyle/>
          <a:p>
            <a:r>
              <a:rPr lang="en-US" dirty="0"/>
              <a:t>Research Designs</a:t>
            </a:r>
          </a:p>
        </p:txBody>
      </p:sp>
    </p:spTree>
    <p:extLst>
      <p:ext uri="{BB962C8B-B14F-4D97-AF65-F5344CB8AC3E}">
        <p14:creationId xmlns:p14="http://schemas.microsoft.com/office/powerpoint/2010/main" val="1368700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t>Hypothesized Relationship</a:t>
            </a:r>
          </a:p>
        </p:txBody>
      </p:sp>
      <p:sp>
        <p:nvSpPr>
          <p:cNvPr id="41987" name="TextBox 3"/>
          <p:cNvSpPr txBox="1">
            <a:spLocks noChangeArrowheads="1"/>
          </p:cNvSpPr>
          <p:nvPr/>
        </p:nvSpPr>
        <p:spPr bwMode="auto">
          <a:xfrm>
            <a:off x="6248400" y="37338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p>
        </p:txBody>
      </p:sp>
      <p:sp>
        <p:nvSpPr>
          <p:cNvPr id="41988" name="TextBox 4"/>
          <p:cNvSpPr txBox="1">
            <a:spLocks noChangeArrowheads="1"/>
          </p:cNvSpPr>
          <p:nvPr/>
        </p:nvSpPr>
        <p:spPr bwMode="auto">
          <a:xfrm>
            <a:off x="6705600" y="40386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Turnover</a:t>
            </a:r>
          </a:p>
        </p:txBody>
      </p:sp>
      <p:sp>
        <p:nvSpPr>
          <p:cNvPr id="41989" name="TextBox 6"/>
          <p:cNvSpPr txBox="1">
            <a:spLocks noChangeArrowheads="1"/>
          </p:cNvSpPr>
          <p:nvPr/>
        </p:nvSpPr>
        <p:spPr bwMode="auto">
          <a:xfrm>
            <a:off x="1752600" y="4038600"/>
            <a:ext cx="236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Job Satisfaction</a:t>
            </a:r>
          </a:p>
        </p:txBody>
      </p:sp>
      <p:cxnSp>
        <p:nvCxnSpPr>
          <p:cNvPr id="10" name="Straight Arrow Connector 9"/>
          <p:cNvCxnSpPr/>
          <p:nvPr/>
        </p:nvCxnSpPr>
        <p:spPr>
          <a:xfrm flipV="1">
            <a:off x="3200400" y="4114800"/>
            <a:ext cx="2895600" cy="304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1991" name="TextBox 6"/>
          <p:cNvSpPr txBox="1">
            <a:spLocks noChangeArrowheads="1"/>
          </p:cNvSpPr>
          <p:nvPr/>
        </p:nvSpPr>
        <p:spPr bwMode="auto">
          <a:xfrm>
            <a:off x="1676400" y="2590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t>Independent Variable</a:t>
            </a:r>
          </a:p>
        </p:txBody>
      </p:sp>
      <p:sp>
        <p:nvSpPr>
          <p:cNvPr id="41992" name="TextBox 7"/>
          <p:cNvSpPr txBox="1">
            <a:spLocks noChangeArrowheads="1"/>
          </p:cNvSpPr>
          <p:nvPr/>
        </p:nvSpPr>
        <p:spPr bwMode="auto">
          <a:xfrm>
            <a:off x="6019800" y="2209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t>Dependent Variable</a:t>
            </a:r>
          </a:p>
        </p:txBody>
      </p:sp>
      <p:cxnSp>
        <p:nvCxnSpPr>
          <p:cNvPr id="9" name="Straight Arrow Connector 8"/>
          <p:cNvCxnSpPr/>
          <p:nvPr/>
        </p:nvCxnSpPr>
        <p:spPr>
          <a:xfrm flipV="1">
            <a:off x="3124200" y="2514600"/>
            <a:ext cx="2895600" cy="304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881987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t>Bias from Common Causal Variable</a:t>
            </a:r>
          </a:p>
        </p:txBody>
      </p:sp>
      <p:sp>
        <p:nvSpPr>
          <p:cNvPr id="43011" name="TextBox 3"/>
          <p:cNvSpPr txBox="1">
            <a:spLocks noChangeArrowheads="1"/>
          </p:cNvSpPr>
          <p:nvPr/>
        </p:nvSpPr>
        <p:spPr bwMode="auto">
          <a:xfrm>
            <a:off x="6248400" y="37338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p>
        </p:txBody>
      </p:sp>
      <p:sp>
        <p:nvSpPr>
          <p:cNvPr id="43012" name="TextBox 4"/>
          <p:cNvSpPr txBox="1">
            <a:spLocks noChangeArrowheads="1"/>
          </p:cNvSpPr>
          <p:nvPr/>
        </p:nvSpPr>
        <p:spPr bwMode="auto">
          <a:xfrm>
            <a:off x="6705600" y="40386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Turnover</a:t>
            </a:r>
          </a:p>
        </p:txBody>
      </p:sp>
      <p:sp>
        <p:nvSpPr>
          <p:cNvPr id="43013" name="TextBox 5"/>
          <p:cNvSpPr txBox="1">
            <a:spLocks noChangeArrowheads="1"/>
          </p:cNvSpPr>
          <p:nvPr/>
        </p:nvSpPr>
        <p:spPr bwMode="auto">
          <a:xfrm>
            <a:off x="2514600" y="23622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Tenure</a:t>
            </a:r>
          </a:p>
        </p:txBody>
      </p:sp>
      <p:sp>
        <p:nvSpPr>
          <p:cNvPr id="43014" name="TextBox 6"/>
          <p:cNvSpPr txBox="1">
            <a:spLocks noChangeArrowheads="1"/>
          </p:cNvSpPr>
          <p:nvPr/>
        </p:nvSpPr>
        <p:spPr bwMode="auto">
          <a:xfrm>
            <a:off x="1752600" y="4038600"/>
            <a:ext cx="236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Job Satisfaction</a:t>
            </a:r>
          </a:p>
        </p:txBody>
      </p:sp>
      <p:cxnSp>
        <p:nvCxnSpPr>
          <p:cNvPr id="10" name="Straight Arrow Connector 9"/>
          <p:cNvCxnSpPr/>
          <p:nvPr/>
        </p:nvCxnSpPr>
        <p:spPr>
          <a:xfrm flipV="1">
            <a:off x="3200400" y="4114800"/>
            <a:ext cx="2895600" cy="304800"/>
          </a:xfrm>
          <a:prstGeom prst="straightConnector1">
            <a:avLst/>
          </a:prstGeom>
          <a:ln>
            <a:prstDash val="dash"/>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a:off x="3505200" y="2819400"/>
            <a:ext cx="2667000" cy="990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rot="5400000">
            <a:off x="2095500" y="3314700"/>
            <a:ext cx="1066800"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3018" name="TextBox 11"/>
          <p:cNvSpPr txBox="1">
            <a:spLocks noChangeArrowheads="1"/>
          </p:cNvSpPr>
          <p:nvPr/>
        </p:nvSpPr>
        <p:spPr bwMode="auto">
          <a:xfrm>
            <a:off x="838200" y="541020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1800" b="1"/>
              <a:t>Overstates the relationship between IV and DV.</a:t>
            </a:r>
          </a:p>
          <a:p>
            <a:pPr eaLnBrk="1" hangingPunct="1"/>
            <a:r>
              <a:rPr lang="en-US" sz="1800" b="1"/>
              <a:t>Caused by an unmeasured variable that drives both the IV and DV.</a:t>
            </a:r>
          </a:p>
        </p:txBody>
      </p:sp>
    </p:spTree>
    <p:extLst>
      <p:ext uri="{BB962C8B-B14F-4D97-AF65-F5344CB8AC3E}">
        <p14:creationId xmlns:p14="http://schemas.microsoft.com/office/powerpoint/2010/main" val="1506662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t>Bias from Common Causal Variable</a:t>
            </a:r>
          </a:p>
        </p:txBody>
      </p:sp>
      <p:sp>
        <p:nvSpPr>
          <p:cNvPr id="43011" name="TextBox 3"/>
          <p:cNvSpPr txBox="1">
            <a:spLocks noChangeArrowheads="1"/>
          </p:cNvSpPr>
          <p:nvPr/>
        </p:nvSpPr>
        <p:spPr bwMode="auto">
          <a:xfrm>
            <a:off x="6248400" y="37338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p>
        </p:txBody>
      </p:sp>
      <p:sp>
        <p:nvSpPr>
          <p:cNvPr id="43012" name="TextBox 4"/>
          <p:cNvSpPr txBox="1">
            <a:spLocks noChangeArrowheads="1"/>
          </p:cNvSpPr>
          <p:nvPr/>
        </p:nvSpPr>
        <p:spPr bwMode="auto">
          <a:xfrm>
            <a:off x="6705600" y="40386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Turnover</a:t>
            </a:r>
          </a:p>
        </p:txBody>
      </p:sp>
      <p:sp>
        <p:nvSpPr>
          <p:cNvPr id="43013" name="TextBox 5"/>
          <p:cNvSpPr txBox="1">
            <a:spLocks noChangeArrowheads="1"/>
          </p:cNvSpPr>
          <p:nvPr/>
        </p:nvSpPr>
        <p:spPr bwMode="auto">
          <a:xfrm>
            <a:off x="2514600" y="23622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Tenure</a:t>
            </a:r>
          </a:p>
        </p:txBody>
      </p:sp>
      <p:sp>
        <p:nvSpPr>
          <p:cNvPr id="43014" name="TextBox 6"/>
          <p:cNvSpPr txBox="1">
            <a:spLocks noChangeArrowheads="1"/>
          </p:cNvSpPr>
          <p:nvPr/>
        </p:nvSpPr>
        <p:spPr bwMode="auto">
          <a:xfrm>
            <a:off x="1752600" y="4038600"/>
            <a:ext cx="236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Job Satisfaction</a:t>
            </a:r>
          </a:p>
        </p:txBody>
      </p:sp>
      <p:cxnSp>
        <p:nvCxnSpPr>
          <p:cNvPr id="10" name="Straight Arrow Connector 9"/>
          <p:cNvCxnSpPr/>
          <p:nvPr/>
        </p:nvCxnSpPr>
        <p:spPr>
          <a:xfrm flipV="1">
            <a:off x="3200400" y="4114800"/>
            <a:ext cx="2895600" cy="304800"/>
          </a:xfrm>
          <a:prstGeom prst="straightConnector1">
            <a:avLst/>
          </a:prstGeom>
          <a:ln>
            <a:prstDash val="dash"/>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a:off x="3505200" y="2819400"/>
            <a:ext cx="2667000" cy="990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rot="5400000">
            <a:off x="2095500" y="3314700"/>
            <a:ext cx="1066800"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3018" name="TextBox 11"/>
          <p:cNvSpPr txBox="1">
            <a:spLocks noChangeArrowheads="1"/>
          </p:cNvSpPr>
          <p:nvPr/>
        </p:nvSpPr>
        <p:spPr bwMode="auto">
          <a:xfrm>
            <a:off x="838200" y="541020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1800" b="1"/>
              <a:t>Overstates the relationship between IV and DV.</a:t>
            </a:r>
          </a:p>
          <a:p>
            <a:pPr eaLnBrk="1" hangingPunct="1"/>
            <a:r>
              <a:rPr lang="en-US" sz="1800" b="1"/>
              <a:t>Caused by an unmeasured variable that drives both the IV and DV.</a:t>
            </a:r>
          </a:p>
        </p:txBody>
      </p:sp>
      <p:sp>
        <p:nvSpPr>
          <p:cNvPr id="2" name="TextBox 1"/>
          <p:cNvSpPr txBox="1"/>
          <p:nvPr/>
        </p:nvSpPr>
        <p:spPr>
          <a:xfrm>
            <a:off x="4953000" y="1905000"/>
            <a:ext cx="3124200" cy="369332"/>
          </a:xfrm>
          <a:prstGeom prst="rect">
            <a:avLst/>
          </a:prstGeom>
          <a:noFill/>
        </p:spPr>
        <p:txBody>
          <a:bodyPr wrap="square" rtlCol="0">
            <a:spAutoFit/>
          </a:bodyPr>
          <a:lstStyle/>
          <a:p>
            <a:r>
              <a:rPr lang="en-US" dirty="0"/>
              <a:t>“Confounding Variable”</a:t>
            </a:r>
          </a:p>
        </p:txBody>
      </p:sp>
    </p:spTree>
    <p:extLst>
      <p:ext uri="{BB962C8B-B14F-4D97-AF65-F5344CB8AC3E}">
        <p14:creationId xmlns:p14="http://schemas.microsoft.com/office/powerpoint/2010/main" val="3808732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t>Moderator</a:t>
            </a:r>
          </a:p>
        </p:txBody>
      </p:sp>
      <p:sp>
        <p:nvSpPr>
          <p:cNvPr id="44035" name="TextBox 3"/>
          <p:cNvSpPr txBox="1">
            <a:spLocks noChangeArrowheads="1"/>
          </p:cNvSpPr>
          <p:nvPr/>
        </p:nvSpPr>
        <p:spPr bwMode="auto">
          <a:xfrm>
            <a:off x="6248400" y="37338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p>
        </p:txBody>
      </p:sp>
      <p:sp>
        <p:nvSpPr>
          <p:cNvPr id="44036" name="TextBox 4"/>
          <p:cNvSpPr txBox="1">
            <a:spLocks noChangeArrowheads="1"/>
          </p:cNvSpPr>
          <p:nvPr/>
        </p:nvSpPr>
        <p:spPr bwMode="auto">
          <a:xfrm>
            <a:off x="6705600" y="40386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Turnover</a:t>
            </a:r>
          </a:p>
        </p:txBody>
      </p:sp>
      <p:sp>
        <p:nvSpPr>
          <p:cNvPr id="44037" name="TextBox 5"/>
          <p:cNvSpPr txBox="1">
            <a:spLocks noChangeArrowheads="1"/>
          </p:cNvSpPr>
          <p:nvPr/>
        </p:nvSpPr>
        <p:spPr bwMode="auto">
          <a:xfrm>
            <a:off x="1981200" y="2438400"/>
            <a:ext cx="2590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Job Alternatives</a:t>
            </a:r>
          </a:p>
        </p:txBody>
      </p:sp>
      <p:sp>
        <p:nvSpPr>
          <p:cNvPr id="44038" name="TextBox 6"/>
          <p:cNvSpPr txBox="1">
            <a:spLocks noChangeArrowheads="1"/>
          </p:cNvSpPr>
          <p:nvPr/>
        </p:nvSpPr>
        <p:spPr bwMode="auto">
          <a:xfrm>
            <a:off x="1752600" y="4038600"/>
            <a:ext cx="236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Job Satisfaction</a:t>
            </a:r>
          </a:p>
        </p:txBody>
      </p:sp>
      <p:cxnSp>
        <p:nvCxnSpPr>
          <p:cNvPr id="9" name="Straight Arrow Connector 8"/>
          <p:cNvCxnSpPr/>
          <p:nvPr/>
        </p:nvCxnSpPr>
        <p:spPr>
          <a:xfrm flipV="1">
            <a:off x="3505200" y="4038600"/>
            <a:ext cx="2895600" cy="304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rot="16200000" flipH="1">
            <a:off x="3695700" y="3695700"/>
            <a:ext cx="914400" cy="228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4041" name="TextBox 11"/>
          <p:cNvSpPr txBox="1">
            <a:spLocks noChangeArrowheads="1"/>
          </p:cNvSpPr>
          <p:nvPr/>
        </p:nvSpPr>
        <p:spPr bwMode="auto">
          <a:xfrm>
            <a:off x="838200" y="541020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1800" b="1"/>
              <a:t>Understates the relationship between IV and DV.</a:t>
            </a:r>
          </a:p>
          <a:p>
            <a:pPr eaLnBrk="1" hangingPunct="1"/>
            <a:r>
              <a:rPr lang="en-US" sz="1800" b="1"/>
              <a:t>Caused by an unmeasured variable that differentiates the effects of the IV on the DV.</a:t>
            </a:r>
          </a:p>
        </p:txBody>
      </p:sp>
    </p:spTree>
    <p:extLst>
      <p:ext uri="{BB962C8B-B14F-4D97-AF65-F5344CB8AC3E}">
        <p14:creationId xmlns:p14="http://schemas.microsoft.com/office/powerpoint/2010/main" val="3649240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t>Mediator</a:t>
            </a:r>
          </a:p>
        </p:txBody>
      </p:sp>
      <p:sp>
        <p:nvSpPr>
          <p:cNvPr id="45059" name="TextBox 3"/>
          <p:cNvSpPr txBox="1">
            <a:spLocks noChangeArrowheads="1"/>
          </p:cNvSpPr>
          <p:nvPr/>
        </p:nvSpPr>
        <p:spPr bwMode="auto">
          <a:xfrm>
            <a:off x="6248400" y="37338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p>
        </p:txBody>
      </p:sp>
      <p:sp>
        <p:nvSpPr>
          <p:cNvPr id="45060" name="TextBox 4"/>
          <p:cNvSpPr txBox="1">
            <a:spLocks noChangeArrowheads="1"/>
          </p:cNvSpPr>
          <p:nvPr/>
        </p:nvSpPr>
        <p:spPr bwMode="auto">
          <a:xfrm>
            <a:off x="6705600" y="40386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Turnover</a:t>
            </a:r>
          </a:p>
        </p:txBody>
      </p:sp>
      <p:sp>
        <p:nvSpPr>
          <p:cNvPr id="45061" name="TextBox 6"/>
          <p:cNvSpPr txBox="1">
            <a:spLocks noChangeArrowheads="1"/>
          </p:cNvSpPr>
          <p:nvPr/>
        </p:nvSpPr>
        <p:spPr bwMode="auto">
          <a:xfrm>
            <a:off x="1752600" y="4038600"/>
            <a:ext cx="236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Job Satisfaction</a:t>
            </a:r>
          </a:p>
        </p:txBody>
      </p:sp>
      <p:sp>
        <p:nvSpPr>
          <p:cNvPr id="45062" name="TextBox 6"/>
          <p:cNvSpPr txBox="1">
            <a:spLocks noChangeArrowheads="1"/>
          </p:cNvSpPr>
          <p:nvPr/>
        </p:nvSpPr>
        <p:spPr bwMode="auto">
          <a:xfrm>
            <a:off x="4343400" y="388620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000"/>
              <a:t>Withdrawal</a:t>
            </a:r>
          </a:p>
          <a:p>
            <a:pPr eaLnBrk="1" hangingPunct="1"/>
            <a:r>
              <a:rPr lang="en-US" sz="2000"/>
              <a:t>Behavior</a:t>
            </a:r>
          </a:p>
        </p:txBody>
      </p:sp>
      <p:cxnSp>
        <p:nvCxnSpPr>
          <p:cNvPr id="13" name="Straight Arrow Connector 12"/>
          <p:cNvCxnSpPr>
            <a:endCxn id="45062" idx="1"/>
          </p:cNvCxnSpPr>
          <p:nvPr/>
        </p:nvCxnSpPr>
        <p:spPr>
          <a:xfrm flipV="1">
            <a:off x="3200400" y="4240213"/>
            <a:ext cx="1143000" cy="1031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p:nvPr/>
        </p:nvCxnSpPr>
        <p:spPr>
          <a:xfrm flipV="1">
            <a:off x="5867400" y="4191000"/>
            <a:ext cx="762000" cy="4286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5065" name="TextBox 18"/>
          <p:cNvSpPr txBox="1">
            <a:spLocks noChangeArrowheads="1"/>
          </p:cNvSpPr>
          <p:nvPr/>
        </p:nvSpPr>
        <p:spPr bwMode="auto">
          <a:xfrm>
            <a:off x="838200" y="541020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1800" b="1"/>
              <a:t>Overstates the relationship between IV and DV.</a:t>
            </a:r>
          </a:p>
          <a:p>
            <a:pPr eaLnBrk="1" hangingPunct="1"/>
            <a:r>
              <a:rPr lang="en-US" sz="1800" b="1"/>
              <a:t>Caused by an unmeasured variable that transmits the effects of the IV to the DV.</a:t>
            </a:r>
          </a:p>
        </p:txBody>
      </p:sp>
    </p:spTree>
    <p:extLst>
      <p:ext uri="{BB962C8B-B14F-4D97-AF65-F5344CB8AC3E}">
        <p14:creationId xmlns:p14="http://schemas.microsoft.com/office/powerpoint/2010/main" val="2565067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t>Full Model</a:t>
            </a:r>
          </a:p>
        </p:txBody>
      </p:sp>
      <p:sp>
        <p:nvSpPr>
          <p:cNvPr id="46083" name="TextBox 3"/>
          <p:cNvSpPr txBox="1">
            <a:spLocks noChangeArrowheads="1"/>
          </p:cNvSpPr>
          <p:nvPr/>
        </p:nvSpPr>
        <p:spPr bwMode="auto">
          <a:xfrm>
            <a:off x="6248400" y="37338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p>
        </p:txBody>
      </p:sp>
      <p:sp>
        <p:nvSpPr>
          <p:cNvPr id="46084" name="TextBox 4"/>
          <p:cNvSpPr txBox="1">
            <a:spLocks noChangeArrowheads="1"/>
          </p:cNvSpPr>
          <p:nvPr/>
        </p:nvSpPr>
        <p:spPr bwMode="auto">
          <a:xfrm>
            <a:off x="6629400" y="38862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Turnover</a:t>
            </a:r>
          </a:p>
        </p:txBody>
      </p:sp>
      <p:sp>
        <p:nvSpPr>
          <p:cNvPr id="46085" name="TextBox 6"/>
          <p:cNvSpPr txBox="1">
            <a:spLocks noChangeArrowheads="1"/>
          </p:cNvSpPr>
          <p:nvPr/>
        </p:nvSpPr>
        <p:spPr bwMode="auto">
          <a:xfrm>
            <a:off x="1676400" y="3886200"/>
            <a:ext cx="236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Job Satisfaction</a:t>
            </a:r>
          </a:p>
        </p:txBody>
      </p:sp>
      <p:sp>
        <p:nvSpPr>
          <p:cNvPr id="46086" name="TextBox 6"/>
          <p:cNvSpPr txBox="1">
            <a:spLocks noChangeArrowheads="1"/>
          </p:cNvSpPr>
          <p:nvPr/>
        </p:nvSpPr>
        <p:spPr bwMode="auto">
          <a:xfrm>
            <a:off x="4343400" y="381000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000"/>
              <a:t>Withdrawal</a:t>
            </a:r>
          </a:p>
          <a:p>
            <a:pPr eaLnBrk="1" hangingPunct="1"/>
            <a:r>
              <a:rPr lang="en-US" sz="2000"/>
              <a:t>Behavior</a:t>
            </a:r>
          </a:p>
        </p:txBody>
      </p:sp>
      <p:cxnSp>
        <p:nvCxnSpPr>
          <p:cNvPr id="13" name="Straight Arrow Connector 12"/>
          <p:cNvCxnSpPr/>
          <p:nvPr/>
        </p:nvCxnSpPr>
        <p:spPr>
          <a:xfrm flipV="1">
            <a:off x="3200400" y="4114800"/>
            <a:ext cx="1143000" cy="269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p:nvPr/>
        </p:nvCxnSpPr>
        <p:spPr>
          <a:xfrm flipV="1">
            <a:off x="5715000" y="4114800"/>
            <a:ext cx="914400" cy="4286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6089" name="TextBox 5"/>
          <p:cNvSpPr txBox="1">
            <a:spLocks noChangeArrowheads="1"/>
          </p:cNvSpPr>
          <p:nvPr/>
        </p:nvSpPr>
        <p:spPr bwMode="auto">
          <a:xfrm>
            <a:off x="3352800" y="2286000"/>
            <a:ext cx="2590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Job Alternatives</a:t>
            </a:r>
          </a:p>
        </p:txBody>
      </p:sp>
      <p:sp>
        <p:nvSpPr>
          <p:cNvPr id="46090" name="TextBox 5"/>
          <p:cNvSpPr txBox="1">
            <a:spLocks noChangeArrowheads="1"/>
          </p:cNvSpPr>
          <p:nvPr/>
        </p:nvSpPr>
        <p:spPr bwMode="auto">
          <a:xfrm>
            <a:off x="6705600" y="25146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a:t>Tenure</a:t>
            </a:r>
          </a:p>
        </p:txBody>
      </p:sp>
      <p:cxnSp>
        <p:nvCxnSpPr>
          <p:cNvPr id="15" name="Straight Arrow Connector 14"/>
          <p:cNvCxnSpPr/>
          <p:nvPr/>
        </p:nvCxnSpPr>
        <p:spPr>
          <a:xfrm rot="5400000">
            <a:off x="6934994" y="3504406"/>
            <a:ext cx="9144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p:nvPr/>
        </p:nvCxnSpPr>
        <p:spPr>
          <a:xfrm rot="5400000">
            <a:off x="3429000" y="3733800"/>
            <a:ext cx="763588"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423635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What does all this mean?</a:t>
            </a:r>
          </a:p>
        </p:txBody>
      </p:sp>
      <p:sp>
        <p:nvSpPr>
          <p:cNvPr id="7171" name="Content Placeholder 2"/>
          <p:cNvSpPr>
            <a:spLocks noGrp="1"/>
          </p:cNvSpPr>
          <p:nvPr>
            <p:ph idx="1"/>
          </p:nvPr>
        </p:nvSpPr>
        <p:spPr>
          <a:xfrm>
            <a:off x="457200" y="1219200"/>
            <a:ext cx="8686800" cy="4937760"/>
          </a:xfrm>
        </p:spPr>
        <p:txBody>
          <a:bodyPr>
            <a:noAutofit/>
          </a:bodyPr>
          <a:lstStyle/>
          <a:p>
            <a:r>
              <a:rPr lang="en-US" sz="1800" dirty="0"/>
              <a:t>Best evidence come from accumulation of work, multiple methods and perspectives.</a:t>
            </a:r>
          </a:p>
          <a:p>
            <a:pPr lvl="1"/>
            <a:r>
              <a:rPr lang="en-US" sz="1600" dirty="0"/>
              <a:t>Meta-Analysis</a:t>
            </a:r>
          </a:p>
          <a:p>
            <a:r>
              <a:rPr lang="en-US" sz="1800" dirty="0"/>
              <a:t>Best evidence uses best designs and reliable.</a:t>
            </a:r>
          </a:p>
          <a:p>
            <a:pPr lvl="1"/>
            <a:r>
              <a:rPr lang="en-US" sz="1600" dirty="0"/>
              <a:t>Double-blind</a:t>
            </a:r>
          </a:p>
          <a:p>
            <a:pPr lvl="1"/>
            <a:r>
              <a:rPr lang="en-US" sz="1600" dirty="0"/>
              <a:t>Randomized trials</a:t>
            </a:r>
          </a:p>
          <a:p>
            <a:pPr lvl="1"/>
            <a:r>
              <a:rPr lang="en-US" sz="1600" dirty="0"/>
              <a:t>Longitudinal data</a:t>
            </a:r>
          </a:p>
          <a:p>
            <a:r>
              <a:rPr lang="en-US" sz="1800" dirty="0"/>
              <a:t>Best evidence uses generalizable samples</a:t>
            </a:r>
          </a:p>
          <a:p>
            <a:pPr lvl="1"/>
            <a:r>
              <a:rPr lang="en-US" sz="1600" dirty="0"/>
              <a:t>Large samples – 1,000’s or 1,000,000’s</a:t>
            </a:r>
          </a:p>
          <a:p>
            <a:pPr lvl="1"/>
            <a:r>
              <a:rPr lang="en-US" sz="1600" dirty="0"/>
              <a:t>Appropriate samples</a:t>
            </a:r>
          </a:p>
          <a:p>
            <a:r>
              <a:rPr lang="en-US" sz="1800" dirty="0"/>
              <a:t>Best evidence is based on significant results and peer review</a:t>
            </a:r>
          </a:p>
          <a:p>
            <a:pPr lvl="1"/>
            <a:r>
              <a:rPr lang="en-US" sz="1600" dirty="0"/>
              <a:t>Statistically significant results</a:t>
            </a:r>
          </a:p>
          <a:p>
            <a:pPr lvl="1"/>
            <a:r>
              <a:rPr lang="en-US" sz="1600" dirty="0"/>
              <a:t>Presenting all results</a:t>
            </a:r>
          </a:p>
          <a:p>
            <a:r>
              <a:rPr lang="en-US" sz="1800" dirty="0"/>
              <a:t>Best evidence is non-biased</a:t>
            </a:r>
          </a:p>
          <a:p>
            <a:pPr lvl="1"/>
            <a:r>
              <a:rPr lang="en-US" sz="1600" dirty="0"/>
              <a:t>The source matters</a:t>
            </a:r>
          </a:p>
          <a:p>
            <a:pPr lvl="1"/>
            <a:r>
              <a:rPr lang="en-US" sz="1600" dirty="0"/>
              <a:t>Beware of hidden (or not) agendas</a:t>
            </a:r>
          </a:p>
          <a:p>
            <a:pPr lvl="1"/>
            <a:r>
              <a:rPr lang="en-US" sz="1600" dirty="0"/>
              <a:t>Follow the money</a:t>
            </a:r>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242207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 Study</a:t>
            </a:r>
          </a:p>
        </p:txBody>
      </p:sp>
      <p:sp>
        <p:nvSpPr>
          <p:cNvPr id="3" name="Content Placeholder 2"/>
          <p:cNvSpPr>
            <a:spLocks noGrp="1"/>
          </p:cNvSpPr>
          <p:nvPr>
            <p:ph sz="quarter" idx="1"/>
          </p:nvPr>
        </p:nvSpPr>
        <p:spPr/>
        <p:txBody>
          <a:bodyPr>
            <a:normAutofit fontScale="70000" lnSpcReduction="20000"/>
          </a:bodyPr>
          <a:lstStyle/>
          <a:p>
            <a:pPr marL="0" indent="0">
              <a:buNone/>
            </a:pPr>
            <a:r>
              <a:rPr lang="en-US" sz="2800" b="1" i="1" dirty="0"/>
              <a:t>Are employee attitudes related to sales and service?</a:t>
            </a:r>
          </a:p>
          <a:p>
            <a:pPr marL="0" indent="0">
              <a:buNone/>
            </a:pPr>
            <a:endParaRPr lang="en-US" sz="2400" dirty="0"/>
          </a:p>
          <a:p>
            <a:pPr marL="0" indent="0">
              <a:buNone/>
            </a:pPr>
            <a:r>
              <a:rPr lang="en-US" sz="2800" dirty="0"/>
              <a:t>You are the VP of HR for a large electronics retailer with 150 stores around the nation.  You want to be able to demonstrate that employee engagement is positively related to customer service and sales.  You conduct an employee engagement survey twice a year which is very detailed but anonymous.  Your survey vendor provides you will aggregated data at the department level within your stores (cell phones, </a:t>
            </a:r>
            <a:r>
              <a:rPr lang="en-US" sz="2800" dirty="0" err="1"/>
              <a:t>tvs</a:t>
            </a:r>
            <a:r>
              <a:rPr lang="en-US" sz="2800" dirty="0"/>
              <a:t>, computer, electronics, and management).  You also have sales data by department for each store measured quarterly and customer satisfaction data measured with a survey of random customers on an on-going basis as well as reports from mystery shoppers which visit the store once a month.  What do you do next?</a:t>
            </a:r>
          </a:p>
          <a:p>
            <a:pPr marL="0" indent="0">
              <a:buNone/>
            </a:pPr>
            <a:r>
              <a:rPr lang="en-US" sz="2800" dirty="0"/>
              <a:t> </a:t>
            </a:r>
          </a:p>
          <a:p>
            <a:pPr lvl="2">
              <a:buFont typeface="Wingdings" panose="05000000000000000000" pitchFamily="2" charset="2"/>
              <a:buChar char="ü"/>
            </a:pPr>
            <a:r>
              <a:rPr lang="en-US" dirty="0"/>
              <a:t>Model</a:t>
            </a:r>
          </a:p>
          <a:p>
            <a:pPr lvl="2">
              <a:buFont typeface="Wingdings" panose="05000000000000000000" pitchFamily="2" charset="2"/>
              <a:buChar char="ü"/>
            </a:pPr>
            <a:r>
              <a:rPr lang="en-US" dirty="0"/>
              <a:t>Hypotheses</a:t>
            </a:r>
          </a:p>
          <a:p>
            <a:pPr lvl="2">
              <a:buFont typeface="Wingdings" panose="05000000000000000000" pitchFamily="2" charset="2"/>
              <a:buChar char="ü"/>
            </a:pPr>
            <a:r>
              <a:rPr lang="en-US" dirty="0"/>
              <a:t>Measures</a:t>
            </a:r>
          </a:p>
          <a:p>
            <a:pPr lvl="2">
              <a:buFont typeface="Wingdings" panose="05000000000000000000" pitchFamily="2" charset="2"/>
              <a:buChar char="ü"/>
            </a:pPr>
            <a:r>
              <a:rPr lang="en-US" dirty="0"/>
              <a:t>Design</a:t>
            </a:r>
          </a:p>
          <a:p>
            <a:pPr lvl="2">
              <a:buFont typeface="Wingdings" panose="05000000000000000000" pitchFamily="2" charset="2"/>
              <a:buChar char="ü"/>
            </a:pPr>
            <a:r>
              <a:rPr lang="en-US" dirty="0"/>
              <a:t>Limitations</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54808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9841D-4CCF-466B-B248-A7A4344AF4C7}"/>
              </a:ext>
            </a:extLst>
          </p:cNvPr>
          <p:cNvSpPr>
            <a:spLocks noGrp="1"/>
          </p:cNvSpPr>
          <p:nvPr>
            <p:ph type="title"/>
          </p:nvPr>
        </p:nvSpPr>
        <p:spPr/>
        <p:txBody>
          <a:bodyPr/>
          <a:lstStyle/>
          <a:p>
            <a:r>
              <a:rPr lang="en-US" dirty="0"/>
              <a:t>Lies, Damn Lies and…</a:t>
            </a:r>
          </a:p>
        </p:txBody>
      </p:sp>
      <p:sp>
        <p:nvSpPr>
          <p:cNvPr id="3" name="Content Placeholder 2">
            <a:extLst>
              <a:ext uri="{FF2B5EF4-FFF2-40B4-BE49-F238E27FC236}">
                <a16:creationId xmlns:a16="http://schemas.microsoft.com/office/drawing/2014/main" id="{AF9FE957-AEC8-4371-8F89-9F60FC8A1BBE}"/>
              </a:ext>
            </a:extLst>
          </p:cNvPr>
          <p:cNvSpPr>
            <a:spLocks noGrp="1"/>
          </p:cNvSpPr>
          <p:nvPr>
            <p:ph sz="quarter" idx="1"/>
          </p:nvPr>
        </p:nvSpPr>
        <p:spPr/>
        <p:txBody>
          <a:bodyPr>
            <a:normAutofit fontScale="77500" lnSpcReduction="20000"/>
          </a:bodyPr>
          <a:lstStyle/>
          <a:p>
            <a:pPr marL="0" indent="0">
              <a:buNone/>
            </a:pPr>
            <a:r>
              <a:rPr lang="en-US" sz="2400" dirty="0"/>
              <a:t>Systematic Missing Data</a:t>
            </a:r>
          </a:p>
          <a:p>
            <a:pPr marL="0" indent="0">
              <a:buNone/>
            </a:pPr>
            <a:r>
              <a:rPr lang="en-US" sz="1700" dirty="0"/>
              <a:t>Ignoring or not publishing non-significant results</a:t>
            </a:r>
          </a:p>
          <a:p>
            <a:pPr marL="0" indent="0">
              <a:buNone/>
            </a:pPr>
            <a:r>
              <a:rPr lang="en-US" sz="1700" dirty="0">
                <a:hlinkClick r:id="rId2"/>
              </a:rPr>
              <a:t>https://www.sciencemag.org/news/2020/01/fda-and-nih-let-clinical-trial-sponsors-keep-results-secret-and-break-law</a:t>
            </a:r>
            <a:endParaRPr lang="en-US" sz="1700" dirty="0"/>
          </a:p>
          <a:p>
            <a:pPr marL="0" indent="0">
              <a:buNone/>
            </a:pPr>
            <a:endParaRPr lang="en-US" sz="1700" dirty="0"/>
          </a:p>
          <a:p>
            <a:pPr marL="0" indent="0">
              <a:buNone/>
            </a:pPr>
            <a:r>
              <a:rPr lang="en-US" sz="2400" dirty="0"/>
              <a:t>p-hacking</a:t>
            </a:r>
          </a:p>
          <a:p>
            <a:pPr marL="0" indent="0">
              <a:buNone/>
            </a:pPr>
            <a:r>
              <a:rPr lang="en-US" sz="1700" dirty="0"/>
              <a:t>Parsing and analyzing data to produce p&lt;.05</a:t>
            </a:r>
          </a:p>
          <a:p>
            <a:pPr marL="0" indent="0">
              <a:buNone/>
            </a:pPr>
            <a:r>
              <a:rPr lang="en-US" sz="1700" dirty="0">
                <a:hlinkClick r:id="rId3"/>
              </a:rPr>
              <a:t>https://www.wired.com/story/were-all-p-hacking-now/</a:t>
            </a:r>
            <a:endParaRPr lang="en-US" sz="1700" dirty="0"/>
          </a:p>
          <a:p>
            <a:pPr marL="0" indent="0">
              <a:buNone/>
            </a:pPr>
            <a:r>
              <a:rPr lang="en-US" sz="1700" dirty="0">
                <a:hlinkClick r:id="rId4"/>
              </a:rPr>
              <a:t>https://projects.fivethirtyeight.com/p-hacking/</a:t>
            </a:r>
            <a:endParaRPr lang="en-US" sz="1700" dirty="0"/>
          </a:p>
          <a:p>
            <a:pPr marL="0" indent="0">
              <a:buNone/>
            </a:pPr>
            <a:endParaRPr lang="en-US" sz="1700" dirty="0"/>
          </a:p>
          <a:p>
            <a:pPr marL="0" indent="0">
              <a:buNone/>
            </a:pPr>
            <a:r>
              <a:rPr lang="en-US" sz="2400" dirty="0"/>
              <a:t>Garden of Forking Paths</a:t>
            </a:r>
          </a:p>
          <a:p>
            <a:pPr marL="0" indent="0">
              <a:buNone/>
            </a:pPr>
            <a:r>
              <a:rPr lang="en-US" sz="1700" dirty="0"/>
              <a:t>Constructing completely reasonable rules for data exclusion, coding, and data analysis that can lead to statistical signiﬁcance—thus, the researcher needs only perform one test, but that test is conditional on the data.</a:t>
            </a:r>
          </a:p>
          <a:p>
            <a:pPr marL="0" indent="0">
              <a:buNone/>
            </a:pPr>
            <a:r>
              <a:rPr lang="en-US" sz="1700" dirty="0">
                <a:hlinkClick r:id="rId5"/>
              </a:rPr>
              <a:t>http://www.stat.columbia.edu/~gelman/research/unpublished/p_hacking.pdf</a:t>
            </a:r>
            <a:endParaRPr lang="en-US" sz="1700" dirty="0"/>
          </a:p>
          <a:p>
            <a:pPr marL="0" indent="0">
              <a:buNone/>
            </a:pPr>
            <a:endParaRPr lang="en-US" sz="1700" dirty="0"/>
          </a:p>
          <a:p>
            <a:pPr marL="0" indent="0">
              <a:buNone/>
            </a:pPr>
            <a:r>
              <a:rPr lang="en-US" dirty="0" err="1"/>
              <a:t>HARKing</a:t>
            </a:r>
            <a:r>
              <a:rPr lang="en-US" dirty="0"/>
              <a:t>…</a:t>
            </a:r>
          </a:p>
          <a:p>
            <a:pPr marL="0" indent="0">
              <a:buNone/>
            </a:pPr>
            <a:r>
              <a:rPr lang="en-US" sz="1700" dirty="0"/>
              <a:t>Hypothesizing After Results are Known</a:t>
            </a:r>
          </a:p>
          <a:p>
            <a:pPr marL="0" indent="0">
              <a:buNone/>
            </a:pPr>
            <a:r>
              <a:rPr lang="en-US" sz="1700" dirty="0"/>
              <a:t>Post Hoc Theorizing</a:t>
            </a:r>
          </a:p>
          <a:p>
            <a:pPr marL="0" indent="0">
              <a:buNone/>
            </a:pPr>
            <a:r>
              <a:rPr lang="en-US" sz="1700" dirty="0">
                <a:hlinkClick r:id="rId6"/>
              </a:rPr>
              <a:t>https://journals.sagepub.com/doi/abs/10.1207/s15327957pspr0203_4</a:t>
            </a:r>
            <a:endParaRPr lang="en-US" sz="1700" dirty="0"/>
          </a:p>
          <a:p>
            <a:pPr marL="0" indent="0">
              <a:buNone/>
            </a:pPr>
            <a:endParaRPr lang="en-US" sz="1600" dirty="0"/>
          </a:p>
          <a:p>
            <a:pPr marL="0" indent="0">
              <a:buNone/>
            </a:pPr>
            <a:endParaRPr lang="en-US" dirty="0"/>
          </a:p>
        </p:txBody>
      </p:sp>
    </p:spTree>
    <p:extLst>
      <p:ext uri="{BB962C8B-B14F-4D97-AF65-F5344CB8AC3E}">
        <p14:creationId xmlns:p14="http://schemas.microsoft.com/office/powerpoint/2010/main" val="109685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Card Study</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u="sng" dirty="0">
                <a:hlinkClick r:id="rId2"/>
              </a:rPr>
              <a:t>Many analysts, one dataset: Making transparent how variations in analytical choices affect results</a:t>
            </a:r>
            <a:endParaRPr lang="en-US" dirty="0"/>
          </a:p>
          <a:p>
            <a:pPr marL="0" indent="0">
              <a:buNone/>
            </a:pPr>
            <a:endParaRPr lang="en-US" dirty="0"/>
          </a:p>
          <a:p>
            <a:pPr marL="0" indent="0">
              <a:buNone/>
            </a:pPr>
            <a:r>
              <a:rPr lang="en-US" dirty="0" smtClean="0">
                <a:hlinkClick r:id="rId2"/>
              </a:rPr>
              <a:t>https</a:t>
            </a:r>
            <a:r>
              <a:rPr lang="en-US" dirty="0">
                <a:hlinkClick r:id="rId2"/>
              </a:rPr>
              <a:t>://osf.io/gvm2z</a:t>
            </a:r>
            <a:r>
              <a:rPr lang="en-US" dirty="0" smtClean="0">
                <a:hlinkClick r:id="rId2"/>
              </a:rPr>
              <a:t>/</a:t>
            </a:r>
            <a:endParaRPr lang="en-US" dirty="0" smtClean="0"/>
          </a:p>
          <a:p>
            <a:pPr marL="0" indent="0">
              <a:buNone/>
            </a:pPr>
            <a:endParaRPr lang="en-US" dirty="0"/>
          </a:p>
          <a:p>
            <a:pPr marL="0" indent="0">
              <a:buNone/>
            </a:pPr>
            <a:r>
              <a:rPr lang="en-US" dirty="0" smtClean="0"/>
              <a:t>“</a:t>
            </a:r>
            <a:r>
              <a:rPr lang="en-US" dirty="0"/>
              <a:t>The new paper’s senior author, psychologist </a:t>
            </a:r>
            <a:r>
              <a:rPr lang="en-US" u="sng" dirty="0">
                <a:hlinkClick r:id="rId3"/>
              </a:rPr>
              <a:t>Eric </a:t>
            </a:r>
            <a:r>
              <a:rPr lang="en-US" u="sng" dirty="0" err="1">
                <a:hlinkClick r:id="rId3"/>
              </a:rPr>
              <a:t>Uhlmann</a:t>
            </a:r>
            <a:r>
              <a:rPr lang="en-US" dirty="0"/>
              <a:t> at INSEAD in Singapore, had previously spearheaded a </a:t>
            </a:r>
            <a:r>
              <a:rPr lang="en-US" u="sng" dirty="0">
                <a:hlinkClick r:id="rId4"/>
              </a:rPr>
              <a:t>study</a:t>
            </a:r>
            <a:r>
              <a:rPr lang="en-US" dirty="0"/>
              <a:t> that gave a single data set to 29 research teams and asked them to use it to answer a simple research question: “Do soccer referees give more red cards to dark-skinned players than light-skinned ones?” Despite analyzing identical data, none of the teams came up with exactly the same answer. In that case, though, the groups’ findings did generally </a:t>
            </a:r>
            <a:r>
              <a:rPr lang="en-US" u="sng" dirty="0">
                <a:hlinkClick r:id="rId5"/>
              </a:rPr>
              <a:t>point in the same direction</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55146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Card Study</a:t>
            </a:r>
          </a:p>
        </p:txBody>
      </p:sp>
      <p:sp>
        <p:nvSpPr>
          <p:cNvPr id="3" name="Content Placeholder 2"/>
          <p:cNvSpPr>
            <a:spLocks noGrp="1"/>
          </p:cNvSpPr>
          <p:nvPr>
            <p:ph sz="quarter" idx="1"/>
          </p:nvPr>
        </p:nvSpPr>
        <p:spPr/>
        <p:txBody>
          <a:bodyPr/>
          <a:lstStyle/>
          <a:p>
            <a:pPr marL="0" indent="0">
              <a:buNone/>
            </a:pPr>
            <a:r>
              <a:rPr lang="en-US" dirty="0"/>
              <a:t>From a company for sports statistics, we obtained data and profile photos from all soccer players (N = 2053) playing in the first male divisions of England, Germany, France and Spain in the 2012-2013 season and all referees (N = 3147) that these players played under in their professional career. </a:t>
            </a:r>
            <a:endParaRPr lang="en-US" dirty="0" smtClean="0"/>
          </a:p>
          <a:p>
            <a:pPr marL="0" indent="0">
              <a:buNone/>
            </a:pPr>
            <a:endParaRPr lang="en-US" dirty="0"/>
          </a:p>
          <a:p>
            <a:pPr marL="0" indent="0">
              <a:buNone/>
            </a:pPr>
            <a:r>
              <a:rPr lang="en-US" dirty="0" smtClean="0"/>
              <a:t>We </a:t>
            </a:r>
            <a:r>
              <a:rPr lang="en-US" dirty="0"/>
              <a:t>created a dataset of </a:t>
            </a:r>
            <a:r>
              <a:rPr lang="en-US" dirty="0" smtClean="0"/>
              <a:t>146,000 player '96referee </a:t>
            </a:r>
            <a:r>
              <a:rPr lang="en-US" dirty="0"/>
              <a:t>dyads including the number of matches players and referees encountered each other and our dependent variable, the number of red cards given to a player by a particular referee throughout all matches the two encountered each other</a:t>
            </a:r>
            <a:r>
              <a:rPr lang="en-US" dirty="0" smtClean="0"/>
              <a:t>.</a:t>
            </a:r>
            <a:endParaRPr lang="en-US" dirty="0"/>
          </a:p>
          <a:p>
            <a:endParaRPr lang="en-US" dirty="0"/>
          </a:p>
        </p:txBody>
      </p:sp>
    </p:spTree>
    <p:extLst>
      <p:ext uri="{BB962C8B-B14F-4D97-AF65-F5344CB8AC3E}">
        <p14:creationId xmlns:p14="http://schemas.microsoft.com/office/powerpoint/2010/main" val="262950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Card Study</a:t>
            </a:r>
          </a:p>
        </p:txBody>
      </p:sp>
      <p:sp>
        <p:nvSpPr>
          <p:cNvPr id="3" name="Content Placeholder 2"/>
          <p:cNvSpPr>
            <a:spLocks noGrp="1"/>
          </p:cNvSpPr>
          <p:nvPr>
            <p:ph sz="quarter" idx="1"/>
          </p:nvPr>
        </p:nvSpPr>
        <p:spPr/>
        <p:txBody>
          <a:bodyPr>
            <a:normAutofit fontScale="85000" lnSpcReduction="10000"/>
          </a:bodyPr>
          <a:lstStyle/>
          <a:p>
            <a:pPr marL="0" indent="0">
              <a:buNone/>
            </a:pPr>
            <a:r>
              <a:rPr lang="en-US" dirty="0" smtClean="0"/>
              <a:t>Player </a:t>
            </a:r>
            <a:r>
              <a:rPr lang="en-US" dirty="0"/>
              <a:t>photos were available from the source for 1586 out of 2053 players. </a:t>
            </a:r>
            <a:endParaRPr lang="en-US" dirty="0" smtClean="0"/>
          </a:p>
          <a:p>
            <a:pPr marL="0" indent="0">
              <a:buNone/>
            </a:pPr>
            <a:endParaRPr lang="en-US" dirty="0"/>
          </a:p>
          <a:p>
            <a:pPr marL="0" indent="0">
              <a:buNone/>
            </a:pPr>
            <a:r>
              <a:rPr lang="en-US" dirty="0" smtClean="0"/>
              <a:t>Players skin </a:t>
            </a:r>
            <a:r>
              <a:rPr lang="en-US" dirty="0"/>
              <a:t>tone was coded by two independent raters blind to the research question who, based on their profile photo, categorized players on a 5-point scale ranging from </a:t>
            </a:r>
            <a:r>
              <a:rPr lang="en-US" dirty="0"/>
              <a:t>v</a:t>
            </a:r>
            <a:r>
              <a:rPr lang="en-US" dirty="0" smtClean="0"/>
              <a:t>ery </a:t>
            </a:r>
            <a:r>
              <a:rPr lang="en-US" dirty="0"/>
              <a:t>light </a:t>
            </a:r>
            <a:r>
              <a:rPr lang="en-US" dirty="0" smtClean="0"/>
              <a:t>skin to very </a:t>
            </a:r>
            <a:r>
              <a:rPr lang="en-US" dirty="0"/>
              <a:t>dark </a:t>
            </a:r>
            <a:r>
              <a:rPr lang="en-US" dirty="0" smtClean="0"/>
              <a:t>skin</a:t>
            </a:r>
            <a:endParaRPr lang="en-US" dirty="0"/>
          </a:p>
          <a:p>
            <a:pPr marL="0" indent="0">
              <a:buNone/>
            </a:pPr>
            <a:endParaRPr lang="en-US" dirty="0" smtClean="0"/>
          </a:p>
          <a:p>
            <a:pPr marL="0" indent="0">
              <a:buNone/>
            </a:pPr>
            <a:r>
              <a:rPr lang="en-US" dirty="0" smtClean="0"/>
              <a:t>Additionally</a:t>
            </a:r>
            <a:r>
              <a:rPr lang="en-US" dirty="0"/>
              <a:t>, implicit bias scores for each referee country were calculated using a race implicit association test (IAT), with higher values corresponding to faster white | good, black | bad associations. Explicit bias scores for each referee country were calculated using a racial thermometer task, with higher values corresponding to greater feelings of warmth toward whites versus blacks. Both these measures were created by aggregating data from many online users in referee countries taking these tests on Project Implicit</a:t>
            </a:r>
            <a:endParaRPr lang="en-US" dirty="0"/>
          </a:p>
        </p:txBody>
      </p:sp>
    </p:spTree>
    <p:extLst>
      <p:ext uri="{BB962C8B-B14F-4D97-AF65-F5344CB8AC3E}">
        <p14:creationId xmlns:p14="http://schemas.microsoft.com/office/powerpoint/2010/main" val="896163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34374</TotalTime>
  <Words>3002</Words>
  <Application>Microsoft Office PowerPoint</Application>
  <PresentationFormat>On-screen Show (4:3)</PresentationFormat>
  <Paragraphs>583</Paragraphs>
  <Slides>57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Gill Sans MT</vt:lpstr>
      <vt:lpstr>Times New Roman</vt:lpstr>
      <vt:lpstr>Wingdings</vt:lpstr>
      <vt:lpstr>Wingdings 3</vt:lpstr>
      <vt:lpstr>Origin</vt:lpstr>
      <vt:lpstr>Research Design and Assessment</vt:lpstr>
      <vt:lpstr>PowerPoint Presentation</vt:lpstr>
      <vt:lpstr>PowerPoint Presentation</vt:lpstr>
      <vt:lpstr>Building a Model</vt:lpstr>
      <vt:lpstr>Research Designs</vt:lpstr>
      <vt:lpstr>Lies, Damn Lies and…</vt:lpstr>
      <vt:lpstr>Red Card Study</vt:lpstr>
      <vt:lpstr>Red Card Study</vt:lpstr>
      <vt:lpstr>Red Card Study</vt:lpstr>
      <vt:lpstr>PowerPoint Presentation</vt:lpstr>
      <vt:lpstr>PowerPoint Presentation</vt:lpstr>
      <vt:lpstr>Same Data and Research Questions</vt:lpstr>
      <vt:lpstr>Choices and Methods</vt:lpstr>
      <vt:lpstr>Battling Bad Science</vt:lpstr>
      <vt:lpstr>Fundamental Laws of Research</vt:lpstr>
      <vt:lpstr>1. Correlation does mean causation.</vt:lpstr>
      <vt:lpstr>Requirements for Causation</vt:lpstr>
      <vt:lpstr>Requirements for Causation</vt:lpstr>
      <vt:lpstr>Smoking and Lung Cancer</vt:lpstr>
      <vt:lpstr>Smoking and Lung Cancer</vt:lpstr>
      <vt:lpstr>Smoking and Lung Cancer</vt:lpstr>
      <vt:lpstr>Temporal Ordering</vt:lpstr>
      <vt:lpstr>Understanding Causal Relationships</vt:lpstr>
      <vt:lpstr>2. Explanation requires theory.</vt:lpstr>
      <vt:lpstr>Role of Theory</vt:lpstr>
      <vt:lpstr>Is Light a Wave Or a Particle?</vt:lpstr>
      <vt:lpstr>Opening the “Black Box”</vt:lpstr>
      <vt:lpstr>Opening the “Black Box”</vt:lpstr>
      <vt:lpstr>A Theoretical Model</vt:lpstr>
      <vt:lpstr>A Theoretical Model</vt:lpstr>
      <vt:lpstr>A Theoretical Model</vt:lpstr>
      <vt:lpstr>A Theoretical Model</vt:lpstr>
      <vt:lpstr>A Theoretical Model</vt:lpstr>
      <vt:lpstr>So now you have a hypothesis…</vt:lpstr>
      <vt:lpstr>3.  Conclusions are only as strong as your measures.</vt:lpstr>
      <vt:lpstr>Construct Validity</vt:lpstr>
      <vt:lpstr>Many Different Ways to Operationalize</vt:lpstr>
      <vt:lpstr>4.  Measures must be the same level of analysis.</vt:lpstr>
      <vt:lpstr>Levels of Analysis</vt:lpstr>
      <vt:lpstr>5. Conclusions are only as representative as your sample.</vt:lpstr>
      <vt:lpstr>5. Conclusions are only as representative as your sample.</vt:lpstr>
      <vt:lpstr>6. Strong findings requires a strong design. </vt:lpstr>
      <vt:lpstr>Basic Research Designs</vt:lpstr>
      <vt:lpstr>Threats to Internal Validity</vt:lpstr>
      <vt:lpstr>Threats to Internal Validity</vt:lpstr>
      <vt:lpstr>Threats to Internal Validity</vt:lpstr>
      <vt:lpstr>Threats to Internal Validity</vt:lpstr>
      <vt:lpstr>7. The more you can control the stronger your findings.</vt:lpstr>
      <vt:lpstr>Hypothesized Relationship</vt:lpstr>
      <vt:lpstr>Hypothesized Relationship</vt:lpstr>
      <vt:lpstr>Bias from Common Causal Variable</vt:lpstr>
      <vt:lpstr>Bias from Common Causal Variable</vt:lpstr>
      <vt:lpstr>Moderator</vt:lpstr>
      <vt:lpstr>Mediator</vt:lpstr>
      <vt:lpstr>Full Model</vt:lpstr>
      <vt:lpstr>What does all this mean?</vt:lpstr>
      <vt:lpstr>Design a Study</vt:lpstr>
    </vt:vector>
  </TitlesOfParts>
  <Company>University of Texas at Arlington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uta</dc:creator>
  <cp:lastModifiedBy>Benson, George S</cp:lastModifiedBy>
  <cp:revision>479</cp:revision>
  <cp:lastPrinted>2018-02-02T00:25:51Z</cp:lastPrinted>
  <dcterms:created xsi:type="dcterms:W3CDTF">2011-04-15T04:01:19Z</dcterms:created>
  <dcterms:modified xsi:type="dcterms:W3CDTF">2021-02-08T23:49:41Z</dcterms:modified>
</cp:coreProperties>
</file>